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3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36196-A014-40C9-93D7-82E00C29AFF1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DA7CA-9F0C-4BAB-A744-949CCF0C3A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  <p:sndAc>
      <p:stSnd>
        <p:snd r:embed="rId1" name="chimes.wav" builtIn="1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36196-A014-40C9-93D7-82E00C29AFF1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DA7CA-9F0C-4BAB-A744-949CCF0C3A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  <p:sndAc>
      <p:stSnd>
        <p:snd r:embed="rId1" name="chimes.wav" builtIn="1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36196-A014-40C9-93D7-82E00C29AFF1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DA7CA-9F0C-4BAB-A744-949CCF0C3A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  <p:sndAc>
      <p:stSnd>
        <p:snd r:embed="rId1" name="chimes.wav" builtIn="1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36196-A014-40C9-93D7-82E00C29AFF1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DA7CA-9F0C-4BAB-A744-949CCF0C3A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  <p:sndAc>
      <p:stSnd>
        <p:snd r:embed="rId1" name="chimes.wav" builtIn="1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36196-A014-40C9-93D7-82E00C29AFF1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DA7CA-9F0C-4BAB-A744-949CCF0C3A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  <p:sndAc>
      <p:stSnd>
        <p:snd r:embed="rId1" name="chimes.wav" builtIn="1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36196-A014-40C9-93D7-82E00C29AFF1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DA7CA-9F0C-4BAB-A744-949CCF0C3A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  <p:sndAc>
      <p:stSnd>
        <p:snd r:embed="rId1" name="chimes.wav" builtIn="1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36196-A014-40C9-93D7-82E00C29AFF1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DA7CA-9F0C-4BAB-A744-949CCF0C3A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  <p:sndAc>
      <p:stSnd>
        <p:snd r:embed="rId1" name="chimes.wav" builtIn="1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36196-A014-40C9-93D7-82E00C29AFF1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D9DA7CA-9F0C-4BAB-A744-949CCF0C3AC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fade/>
    <p:sndAc>
      <p:stSnd>
        <p:snd r:embed="rId1" name="chimes.wav" builtIn="1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36196-A014-40C9-93D7-82E00C29AFF1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DA7CA-9F0C-4BAB-A744-949CCF0C3A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  <p:sndAc>
      <p:stSnd>
        <p:snd r:embed="rId1" name="chimes.wav" builtIn="1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36196-A014-40C9-93D7-82E00C29AFF1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BD9DA7CA-9F0C-4BAB-A744-949CCF0C3A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  <p:sndAc>
      <p:stSnd>
        <p:snd r:embed="rId1" name="chimes.wav" builtIn="1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6D036196-A014-40C9-93D7-82E00C29AFF1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DA7CA-9F0C-4BAB-A744-949CCF0C3A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  <p:sndAc>
      <p:stSnd>
        <p:snd r:embed="rId1" name="chimes.wav" builtIn="1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D036196-A014-40C9-93D7-82E00C29AFF1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D9DA7CA-9F0C-4BAB-A744-949CCF0C3AC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med">
    <p:fade/>
    <p:sndAc>
      <p:stSnd>
        <p:snd r:embed="rId13" name="chimes.wav" builtIn="1"/>
      </p:stSnd>
    </p:sndAc>
  </p:transition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wmf"/><Relationship Id="rId5" Type="http://schemas.openxmlformats.org/officeDocument/2006/relationships/image" Target="../media/image11.png"/><Relationship Id="rId4" Type="http://schemas.openxmlformats.org/officeDocument/2006/relationships/image" Target="../media/image10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JAYESHu\Local Settings\Temporary Internet Files\Content.IE5\X7FBLEJK\MP900442484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247385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667000"/>
            <a:ext cx="6480048" cy="2971800"/>
          </a:xfrm>
        </p:spPr>
        <p:txBody>
          <a:bodyPr>
            <a:normAutofit/>
          </a:bodyPr>
          <a:lstStyle/>
          <a:p>
            <a:r>
              <a:rPr sz="6000" u="sng" smtClean="0">
                <a:latin typeface="Algerian" pitchFamily="82" charset="0"/>
              </a:rPr>
              <a:t>Lesson Plan</a:t>
            </a:r>
            <a:endParaRPr sz="6000" u="sng">
              <a:latin typeface="Algerian" pitchFamily="8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105400" y="4419600"/>
            <a:ext cx="4761069" cy="135421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tx2"/>
                </a:solidFill>
              </a:rPr>
              <a:t>By</a:t>
            </a:r>
          </a:p>
          <a:p>
            <a:pPr>
              <a:lnSpc>
                <a:spcPct val="150000"/>
              </a:lnSpc>
            </a:pPr>
            <a:r>
              <a:rPr lang="en-US" sz="3600" u="sng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lgerian" pitchFamily="82" charset="0"/>
              </a:rPr>
              <a:t>Priyanka</a:t>
            </a:r>
            <a:r>
              <a:rPr lang="en-US" sz="3600" u="sng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lgerian" pitchFamily="82" charset="0"/>
              </a:rPr>
              <a:t> </a:t>
            </a:r>
            <a:r>
              <a:rPr lang="en-US" sz="3600" u="sng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lgerian" pitchFamily="82" charset="0"/>
              </a:rPr>
              <a:t>Rane</a:t>
            </a:r>
            <a:r>
              <a:rPr lang="en-US" sz="3600" u="sng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lgerian" pitchFamily="82" charset="0"/>
              </a:rPr>
              <a:t>.</a:t>
            </a:r>
            <a:endParaRPr lang="en-US" sz="3600" u="sng" dirty="0">
              <a:solidFill>
                <a:schemeClr val="accent2">
                  <a:lumMod val="60000"/>
                  <a:lumOff val="40000"/>
                </a:schemeClr>
              </a:solidFill>
              <a:latin typeface="Algerian" pitchFamily="82" charset="0"/>
            </a:endParaRPr>
          </a:p>
        </p:txBody>
      </p:sp>
    </p:spTree>
  </p:cSld>
  <p:clrMapOvr>
    <a:masterClrMapping/>
  </p:clrMapOvr>
  <p:transition spd="med">
    <p:fade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3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28600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  </a:t>
            </a:r>
            <a:r>
              <a:rPr lang="en-US" sz="2000" u="sng" dirty="0" smtClean="0"/>
              <a:t>Worksheet No:- </a:t>
            </a:r>
            <a:r>
              <a:rPr lang="en-US" sz="2000" dirty="0" smtClean="0"/>
              <a:t> </a:t>
            </a:r>
            <a:r>
              <a:rPr lang="en-US" sz="2400" dirty="0" smtClean="0"/>
              <a:t>1</a:t>
            </a:r>
            <a:r>
              <a:rPr lang="en-US" sz="2000" dirty="0" smtClean="0"/>
              <a:t> (Activity)  Cotton Dabbing.                         </a:t>
            </a:r>
            <a:r>
              <a:rPr lang="en-US" u="sng" dirty="0" smtClean="0"/>
              <a:t>Name</a:t>
            </a:r>
            <a:r>
              <a:rPr lang="en-US" sz="2000" dirty="0" smtClean="0"/>
              <a:t>:-</a:t>
            </a:r>
          </a:p>
          <a:p>
            <a:r>
              <a:rPr lang="en-US" dirty="0" smtClean="0"/>
              <a:t>  </a:t>
            </a:r>
            <a:r>
              <a:rPr lang="en-US" u="sng" dirty="0" smtClean="0"/>
              <a:t>Aim:-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sz="2000" dirty="0" smtClean="0"/>
              <a:t>C</a:t>
            </a:r>
            <a:r>
              <a:rPr lang="en-US" dirty="0" smtClean="0"/>
              <a:t>otton </a:t>
            </a:r>
            <a:r>
              <a:rPr lang="en-US" sz="2000" dirty="0" smtClean="0"/>
              <a:t>D</a:t>
            </a:r>
            <a:r>
              <a:rPr lang="en-US" dirty="0" smtClean="0"/>
              <a:t>abbing.                                                            </a:t>
            </a:r>
            <a:r>
              <a:rPr lang="en-US" dirty="0" smtClean="0"/>
              <a:t>           </a:t>
            </a:r>
            <a:r>
              <a:rPr lang="en-US" u="sng" dirty="0" smtClean="0"/>
              <a:t>Date</a:t>
            </a:r>
            <a:r>
              <a:rPr lang="en-US" dirty="0" smtClean="0"/>
              <a:t>:-02/12/2014</a:t>
            </a:r>
          </a:p>
          <a:p>
            <a:r>
              <a:rPr lang="en-US" sz="2400" dirty="0" smtClean="0"/>
              <a:t> </a:t>
            </a:r>
            <a:r>
              <a:rPr lang="en-US" sz="2400" u="sng" dirty="0" smtClean="0"/>
              <a:t>I</a:t>
            </a:r>
            <a:r>
              <a:rPr lang="en-US" sz="2000" u="sng" dirty="0" smtClean="0"/>
              <a:t>nstruction:-</a:t>
            </a:r>
            <a:r>
              <a:rPr lang="en-US" sz="2000" dirty="0" smtClean="0"/>
              <a:t>  Dip the Cotton in </a:t>
            </a:r>
            <a:r>
              <a:rPr lang="en-US" sz="2000" dirty="0" err="1" smtClean="0"/>
              <a:t>Colour</a:t>
            </a:r>
            <a:r>
              <a:rPr lang="en-US" sz="2000" dirty="0" smtClean="0"/>
              <a:t> and </a:t>
            </a:r>
            <a:r>
              <a:rPr lang="en-US" sz="2000" dirty="0" err="1" smtClean="0"/>
              <a:t>dabb</a:t>
            </a:r>
            <a:r>
              <a:rPr lang="en-US" sz="2000" dirty="0" smtClean="0"/>
              <a:t>-                     </a:t>
            </a:r>
            <a:r>
              <a:rPr lang="en-US" sz="2000" u="sng" dirty="0" smtClean="0"/>
              <a:t>Class</a:t>
            </a:r>
            <a:r>
              <a:rPr lang="en-US" sz="2000" dirty="0" smtClean="0"/>
              <a:t>:- </a:t>
            </a:r>
            <a:r>
              <a:rPr lang="en-US" sz="2000" dirty="0" err="1" smtClean="0"/>
              <a:t>Jr.Kg</a:t>
            </a:r>
            <a:r>
              <a:rPr lang="en-US" sz="2000" dirty="0" smtClean="0"/>
              <a:t>.  </a:t>
            </a:r>
          </a:p>
          <a:p>
            <a:r>
              <a:rPr lang="en-US" sz="2000" dirty="0" smtClean="0"/>
              <a:t>                             the cotton in side the Number. </a:t>
            </a:r>
          </a:p>
          <a:p>
            <a:r>
              <a:rPr lang="en-US" sz="2000" dirty="0" smtClean="0"/>
              <a:t>----------------------------------------------------------------------------------------------------------</a:t>
            </a:r>
            <a:endParaRPr lang="en-US" sz="2000" dirty="0"/>
          </a:p>
        </p:txBody>
      </p:sp>
      <p:pic>
        <p:nvPicPr>
          <p:cNvPr id="6" name="Picture 5" descr="Cotton Dabbing.p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600" y="2286000"/>
            <a:ext cx="6934200" cy="4191000"/>
          </a:xfrm>
          <a:prstGeom prst="rect">
            <a:avLst/>
          </a:prstGeom>
        </p:spPr>
      </p:pic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932688" y="2212848"/>
          <a:ext cx="7059168" cy="4352544"/>
        </p:xfrm>
        <a:graphic>
          <a:graphicData uri="http://schemas.openxmlformats.org/drawingml/2006/table">
            <a:tbl>
              <a:tblPr/>
              <a:tblGrid>
                <a:gridCol w="7059168"/>
              </a:tblGrid>
              <a:tr h="435254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57150" cmpd="sng">
                      <a:solidFill>
                        <a:schemeClr val="tx1"/>
                      </a:solidFill>
                      <a:prstDash val="solid"/>
                    </a:lnL>
                    <a:lnR w="57150" cmpd="sng">
                      <a:solidFill>
                        <a:schemeClr val="tx1"/>
                      </a:solidFill>
                      <a:prstDash val="solid"/>
                    </a:lnR>
                    <a:lnT w="57150" cmpd="sng">
                      <a:solidFill>
                        <a:schemeClr val="tx1"/>
                      </a:solidFill>
                      <a:prstDash val="solid"/>
                    </a:lnT>
                    <a:lnB w="5715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fade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228600"/>
            <a:ext cx="8839200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 dirty="0" smtClean="0"/>
              <a:t>Worksheet No:- </a:t>
            </a:r>
            <a:r>
              <a:rPr lang="en-US" dirty="0" smtClean="0"/>
              <a:t> </a:t>
            </a:r>
            <a:r>
              <a:rPr lang="en-US" sz="2000" dirty="0" smtClean="0"/>
              <a:t>2</a:t>
            </a:r>
            <a:r>
              <a:rPr lang="en-US" dirty="0" smtClean="0"/>
              <a:t>   Writing Readiness.                                        </a:t>
            </a:r>
            <a:r>
              <a:rPr lang="en-US" u="sng" dirty="0" smtClean="0"/>
              <a:t>Name</a:t>
            </a:r>
            <a:r>
              <a:rPr lang="en-US" dirty="0" smtClean="0"/>
              <a:t>:- </a:t>
            </a:r>
          </a:p>
          <a:p>
            <a:r>
              <a:rPr lang="en-US" dirty="0" smtClean="0"/>
              <a:t>  </a:t>
            </a:r>
            <a:r>
              <a:rPr lang="en-US" u="sng" dirty="0" smtClean="0"/>
              <a:t>Aim:-</a:t>
            </a:r>
            <a:r>
              <a:rPr lang="en-US" dirty="0" smtClean="0"/>
              <a:t> </a:t>
            </a:r>
            <a:r>
              <a:rPr lang="en-US" dirty="0" smtClean="0"/>
              <a:t> Write </a:t>
            </a:r>
            <a:r>
              <a:rPr lang="en-US" dirty="0" smtClean="0"/>
              <a:t>Number &amp; Spelling.      </a:t>
            </a:r>
            <a:r>
              <a:rPr lang="en-US" dirty="0" smtClean="0"/>
              <a:t>                                            </a:t>
            </a:r>
            <a:r>
              <a:rPr lang="en-US" u="sng" dirty="0" smtClean="0"/>
              <a:t>Date</a:t>
            </a:r>
            <a:r>
              <a:rPr lang="en-US" dirty="0" smtClean="0"/>
              <a:t>:- 02/12/2014.</a:t>
            </a:r>
          </a:p>
          <a:p>
            <a:r>
              <a:rPr lang="en-US" sz="2000" dirty="0" smtClean="0"/>
              <a:t> </a:t>
            </a:r>
            <a:r>
              <a:rPr lang="en-US" sz="2000" u="sng" dirty="0" smtClean="0"/>
              <a:t>I</a:t>
            </a:r>
            <a:r>
              <a:rPr lang="en-US" u="sng" dirty="0" smtClean="0"/>
              <a:t>nstruction:-</a:t>
            </a:r>
            <a:r>
              <a:rPr lang="en-US" dirty="0" smtClean="0"/>
              <a:t>  Write the Spelling below the Number.                     </a:t>
            </a:r>
            <a:r>
              <a:rPr lang="en-US" u="sng" dirty="0" smtClean="0"/>
              <a:t>Class</a:t>
            </a:r>
            <a:r>
              <a:rPr lang="en-US" dirty="0" smtClean="0"/>
              <a:t>:- </a:t>
            </a:r>
            <a:r>
              <a:rPr lang="en-US" dirty="0" err="1" smtClean="0"/>
              <a:t>Jr.Kg</a:t>
            </a:r>
            <a:r>
              <a:rPr lang="en-US" dirty="0" smtClean="0"/>
              <a:t>.  </a:t>
            </a:r>
          </a:p>
          <a:p>
            <a:r>
              <a:rPr lang="en-US" dirty="0" smtClean="0"/>
              <a:t>                             </a:t>
            </a:r>
          </a:p>
          <a:p>
            <a:r>
              <a:rPr lang="en-US" dirty="0" smtClean="0"/>
              <a:t>-----------------------------------------------------------------------------------------------------------------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400" y="1828800"/>
          <a:ext cx="8842248" cy="4876800"/>
        </p:xfrm>
        <a:graphic>
          <a:graphicData uri="http://schemas.openxmlformats.org/drawingml/2006/table">
            <a:tbl>
              <a:tblPr/>
              <a:tblGrid>
                <a:gridCol w="8842248"/>
              </a:tblGrid>
              <a:tr h="4876800">
                <a:tc>
                  <a:txBody>
                    <a:bodyPr/>
                    <a:lstStyle/>
                    <a:p>
                      <a:r>
                        <a:rPr lang="en-US" sz="8000" dirty="0" smtClean="0">
                          <a:solidFill>
                            <a:srgbClr val="00B0F0"/>
                          </a:solidFill>
                        </a:rPr>
                        <a:t>1</a:t>
                      </a:r>
                    </a:p>
                    <a:p>
                      <a:r>
                        <a:rPr lang="en-US" sz="2800" u="none" dirty="0" smtClean="0"/>
                        <a:t> </a:t>
                      </a:r>
                      <a:r>
                        <a:rPr lang="en-US" sz="2800" u="sng" dirty="0" smtClean="0"/>
                        <a:t>One </a:t>
                      </a:r>
                      <a:r>
                        <a:rPr lang="en-US" sz="2800" u="none" dirty="0" smtClean="0"/>
                        <a:t>  ____  ___</a:t>
                      </a:r>
                    </a:p>
                    <a:p>
                      <a:r>
                        <a:rPr lang="en-US" sz="2800" u="none" dirty="0" smtClean="0"/>
                        <a:t> ____  ____ </a:t>
                      </a:r>
                      <a:r>
                        <a:rPr lang="en-US" sz="2800" u="none" baseline="0" dirty="0" smtClean="0"/>
                        <a:t> ___</a:t>
                      </a:r>
                      <a:endParaRPr lang="en-US" sz="2800" u="sng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3124200" y="1828800"/>
          <a:ext cx="3218688" cy="4824984"/>
        </p:xfrm>
        <a:graphic>
          <a:graphicData uri="http://schemas.openxmlformats.org/drawingml/2006/table">
            <a:tbl>
              <a:tblPr/>
              <a:tblGrid>
                <a:gridCol w="3218688"/>
              </a:tblGrid>
              <a:tr h="4824984">
                <a:tc>
                  <a:txBody>
                    <a:bodyPr/>
                    <a:lstStyle/>
                    <a:p>
                      <a:r>
                        <a:rPr lang="en-US" sz="8000" dirty="0" smtClean="0">
                          <a:solidFill>
                            <a:srgbClr val="00B0F0"/>
                          </a:solidFill>
                        </a:rPr>
                        <a:t>2</a:t>
                      </a:r>
                    </a:p>
                    <a:p>
                      <a:r>
                        <a:rPr lang="en-US" sz="2800" u="none" dirty="0" smtClean="0"/>
                        <a:t> </a:t>
                      </a:r>
                      <a:r>
                        <a:rPr lang="en-US" sz="2800" u="sng" dirty="0" smtClean="0"/>
                        <a:t>Two </a:t>
                      </a:r>
                      <a:r>
                        <a:rPr lang="en-US" sz="2800" u="none" dirty="0" smtClean="0"/>
                        <a:t>  ____  ____</a:t>
                      </a:r>
                    </a:p>
                    <a:p>
                      <a:r>
                        <a:rPr lang="en-US" sz="2800" u="none" dirty="0" smtClean="0"/>
                        <a:t> ____</a:t>
                      </a:r>
                      <a:r>
                        <a:rPr lang="en-US" sz="2800" u="none" baseline="0" dirty="0" smtClean="0"/>
                        <a:t> </a:t>
                      </a:r>
                      <a:r>
                        <a:rPr lang="en-US" sz="2800" u="none" dirty="0" smtClean="0"/>
                        <a:t> ____  ____ </a:t>
                      </a:r>
                      <a:endParaRPr lang="en-US" sz="2800" u="sng" dirty="0"/>
                    </a:p>
                  </a:txBody>
                  <a:tcPr>
                    <a:lnL w="57150" cmpd="sng">
                      <a:solidFill>
                        <a:schemeClr val="tx1"/>
                      </a:solidFill>
                      <a:prstDash val="solid"/>
                    </a:lnL>
                    <a:lnR w="57150" cmpd="sng">
                      <a:solidFill>
                        <a:schemeClr val="tx1"/>
                      </a:solidFill>
                      <a:prstDash val="solid"/>
                    </a:lnR>
                    <a:lnT w="57150" cmpd="sng">
                      <a:solidFill>
                        <a:schemeClr val="tx1"/>
                      </a:solidFill>
                      <a:prstDash val="solid"/>
                    </a:lnT>
                    <a:lnB w="5715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64592" y="4267200"/>
          <a:ext cx="6181344" cy="2426208"/>
        </p:xfrm>
        <a:graphic>
          <a:graphicData uri="http://schemas.openxmlformats.org/drawingml/2006/table">
            <a:tbl>
              <a:tblPr/>
              <a:tblGrid>
                <a:gridCol w="6181344"/>
              </a:tblGrid>
              <a:tr h="2426208">
                <a:tc>
                  <a:txBody>
                    <a:bodyPr/>
                    <a:lstStyle/>
                    <a:p>
                      <a:r>
                        <a:rPr lang="en-US" sz="8000" dirty="0" smtClean="0">
                          <a:solidFill>
                            <a:srgbClr val="00B0F0"/>
                          </a:solidFill>
                        </a:rPr>
                        <a:t>3</a:t>
                      </a:r>
                    </a:p>
                    <a:p>
                      <a:r>
                        <a:rPr lang="en-US" sz="2800" u="sng" dirty="0" smtClean="0"/>
                        <a:t>Three</a:t>
                      </a:r>
                      <a:r>
                        <a:rPr lang="en-US" sz="2400" u="none" dirty="0" smtClean="0"/>
                        <a:t>  </a:t>
                      </a:r>
                      <a:r>
                        <a:rPr lang="en-US" sz="2800" u="none" dirty="0" smtClean="0"/>
                        <a:t>____ ____</a:t>
                      </a:r>
                    </a:p>
                    <a:p>
                      <a:r>
                        <a:rPr lang="en-US" sz="2800" u="none" dirty="0" smtClean="0"/>
                        <a:t>____</a:t>
                      </a:r>
                      <a:r>
                        <a:rPr lang="en-US" sz="2800" u="none" baseline="0" dirty="0" smtClean="0"/>
                        <a:t> </a:t>
                      </a:r>
                      <a:r>
                        <a:rPr lang="en-US" sz="2800" u="none" dirty="0" smtClean="0"/>
                        <a:t> ____</a:t>
                      </a:r>
                      <a:r>
                        <a:rPr lang="en-US" sz="2800" u="none" baseline="0" dirty="0" smtClean="0"/>
                        <a:t>  ____</a:t>
                      </a:r>
                      <a:endParaRPr lang="en-US" sz="2800" u="none" dirty="0"/>
                    </a:p>
                  </a:txBody>
                  <a:tcPr>
                    <a:lnL w="57150" cmpd="sng">
                      <a:solidFill>
                        <a:schemeClr val="tx1"/>
                      </a:solidFill>
                      <a:prstDash val="solid"/>
                    </a:lnL>
                    <a:lnR w="57150" cmpd="sng">
                      <a:solidFill>
                        <a:schemeClr val="tx1"/>
                      </a:solidFill>
                      <a:prstDash val="solid"/>
                    </a:lnR>
                    <a:lnT w="57150" cmpd="sng">
                      <a:solidFill>
                        <a:schemeClr val="tx1"/>
                      </a:solidFill>
                      <a:prstDash val="solid"/>
                    </a:lnT>
                    <a:lnB w="5715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3127248" y="4279392"/>
          <a:ext cx="3227832" cy="2404872"/>
        </p:xfrm>
        <a:graphic>
          <a:graphicData uri="http://schemas.openxmlformats.org/drawingml/2006/table">
            <a:tbl>
              <a:tblPr/>
              <a:tblGrid>
                <a:gridCol w="3227832"/>
              </a:tblGrid>
              <a:tr h="2404872">
                <a:tc>
                  <a:txBody>
                    <a:bodyPr/>
                    <a:lstStyle/>
                    <a:p>
                      <a:r>
                        <a:rPr lang="en-US" sz="8000" dirty="0" smtClean="0">
                          <a:solidFill>
                            <a:srgbClr val="00B0F0"/>
                          </a:solidFill>
                        </a:rPr>
                        <a:t>4</a:t>
                      </a:r>
                    </a:p>
                    <a:p>
                      <a:r>
                        <a:rPr lang="en-US" sz="2800" u="sng" dirty="0" smtClean="0"/>
                        <a:t> Four </a:t>
                      </a:r>
                      <a:r>
                        <a:rPr lang="en-US" sz="2800" u="none" dirty="0" smtClean="0"/>
                        <a:t>   ____  ____</a:t>
                      </a:r>
                    </a:p>
                    <a:p>
                      <a:r>
                        <a:rPr lang="en-US" sz="2800" u="none" dirty="0" smtClean="0"/>
                        <a:t>____</a:t>
                      </a:r>
                      <a:r>
                        <a:rPr lang="en-US" sz="2800" u="none" baseline="0" dirty="0" smtClean="0"/>
                        <a:t>_ </a:t>
                      </a:r>
                      <a:r>
                        <a:rPr lang="en-US" sz="2800" u="none" dirty="0" smtClean="0"/>
                        <a:t> ____ </a:t>
                      </a:r>
                      <a:r>
                        <a:rPr lang="en-US" sz="2800" u="none" baseline="0" dirty="0" smtClean="0"/>
                        <a:t> ____</a:t>
                      </a:r>
                      <a:endParaRPr lang="en-US" sz="2800" u="sng" dirty="0"/>
                    </a:p>
                  </a:txBody>
                  <a:tcPr>
                    <a:lnL w="57150" cmpd="sng">
                      <a:solidFill>
                        <a:schemeClr val="tx1"/>
                      </a:solidFill>
                      <a:prstDash val="solid"/>
                    </a:lnL>
                    <a:lnR w="57150" cmpd="sng">
                      <a:solidFill>
                        <a:schemeClr val="tx1"/>
                      </a:solidFill>
                      <a:prstDash val="solid"/>
                    </a:lnR>
                    <a:lnT w="57150" cmpd="sng">
                      <a:solidFill>
                        <a:schemeClr val="tx1"/>
                      </a:solidFill>
                      <a:prstDash val="solid"/>
                    </a:lnT>
                    <a:lnB w="5715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6345936" y="1819656"/>
          <a:ext cx="2660904" cy="4919472"/>
        </p:xfrm>
        <a:graphic>
          <a:graphicData uri="http://schemas.openxmlformats.org/drawingml/2006/table">
            <a:tbl>
              <a:tblPr/>
              <a:tblGrid>
                <a:gridCol w="2660904"/>
              </a:tblGrid>
              <a:tr h="4919472">
                <a:tc>
                  <a:txBody>
                    <a:bodyPr/>
                    <a:lstStyle/>
                    <a:p>
                      <a:pPr algn="ctr"/>
                      <a:endParaRPr lang="en-US" sz="8800" dirty="0" smtClean="0"/>
                    </a:p>
                    <a:p>
                      <a:pPr algn="ctr"/>
                      <a:r>
                        <a:rPr lang="en-US" sz="8800" dirty="0" smtClean="0">
                          <a:solidFill>
                            <a:srgbClr val="00B0F0"/>
                          </a:solidFill>
                        </a:rPr>
                        <a:t>5</a:t>
                      </a:r>
                    </a:p>
                    <a:p>
                      <a:pPr algn="l"/>
                      <a:r>
                        <a:rPr lang="en-US" sz="2800" u="none" baseline="0" dirty="0" smtClean="0"/>
                        <a:t> </a:t>
                      </a:r>
                      <a:r>
                        <a:rPr lang="en-US" sz="2800" u="sng" dirty="0" smtClean="0"/>
                        <a:t>Five</a:t>
                      </a:r>
                      <a:r>
                        <a:rPr lang="en-US" sz="2800" u="none" baseline="0" dirty="0" smtClean="0"/>
                        <a:t> </a:t>
                      </a:r>
                      <a:r>
                        <a:rPr lang="en-US" sz="2800" u="none" dirty="0" smtClean="0"/>
                        <a:t> ___</a:t>
                      </a:r>
                      <a:r>
                        <a:rPr lang="en-US" sz="2800" u="none" baseline="0" dirty="0" smtClean="0"/>
                        <a:t> </a:t>
                      </a:r>
                      <a:r>
                        <a:rPr lang="en-US" sz="2800" u="none" dirty="0" smtClean="0"/>
                        <a:t> ___</a:t>
                      </a:r>
                    </a:p>
                    <a:p>
                      <a:pPr algn="l"/>
                      <a:r>
                        <a:rPr lang="en-US" sz="2800" u="none" dirty="0" smtClean="0"/>
                        <a:t>___   ___</a:t>
                      </a:r>
                      <a:r>
                        <a:rPr lang="en-US" sz="2800" u="none" baseline="0" dirty="0" smtClean="0"/>
                        <a:t>   </a:t>
                      </a:r>
                      <a:r>
                        <a:rPr lang="en-US" sz="2800" u="none" dirty="0" smtClean="0"/>
                        <a:t>___</a:t>
                      </a:r>
                      <a:endParaRPr lang="en-US" sz="2800" u="none" dirty="0"/>
                    </a:p>
                  </a:txBody>
                  <a:tcPr>
                    <a:lnL w="57150" cmpd="sng">
                      <a:solidFill>
                        <a:schemeClr val="tx1"/>
                      </a:solidFill>
                      <a:prstDash val="solid"/>
                    </a:lnL>
                    <a:lnR w="57150" cmpd="sng">
                      <a:solidFill>
                        <a:schemeClr val="tx1"/>
                      </a:solidFill>
                      <a:prstDash val="solid"/>
                    </a:lnR>
                    <a:lnT w="57150" cmpd="sng">
                      <a:solidFill>
                        <a:schemeClr val="tx1"/>
                      </a:solidFill>
                      <a:prstDash val="solid"/>
                    </a:lnT>
                    <a:lnB w="5715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fade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76200"/>
            <a:ext cx="883920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</a:t>
            </a:r>
            <a:r>
              <a:rPr lang="en-US" u="sng" dirty="0" smtClean="0"/>
              <a:t>Worksheet No:- </a:t>
            </a:r>
            <a:r>
              <a:rPr lang="en-US" dirty="0" smtClean="0"/>
              <a:t> </a:t>
            </a:r>
            <a:r>
              <a:rPr lang="en-US" sz="2000" dirty="0" smtClean="0"/>
              <a:t>3</a:t>
            </a:r>
            <a:r>
              <a:rPr lang="en-US" dirty="0" smtClean="0"/>
              <a:t>   Number Readiness.                                   </a:t>
            </a:r>
            <a:r>
              <a:rPr lang="en-US" u="sng" dirty="0" smtClean="0"/>
              <a:t>Name</a:t>
            </a:r>
            <a:r>
              <a:rPr lang="en-US" dirty="0" smtClean="0"/>
              <a:t>:- </a:t>
            </a:r>
          </a:p>
          <a:p>
            <a:r>
              <a:rPr lang="en-US" dirty="0" smtClean="0"/>
              <a:t>  </a:t>
            </a:r>
            <a:r>
              <a:rPr lang="en-US" u="sng" dirty="0" smtClean="0"/>
              <a:t>Aim:-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sz="2000" dirty="0" smtClean="0"/>
              <a:t>W</a:t>
            </a:r>
            <a:r>
              <a:rPr lang="en-US" dirty="0" smtClean="0"/>
              <a:t>rite </a:t>
            </a:r>
            <a:r>
              <a:rPr lang="en-US" sz="2000" dirty="0" smtClean="0"/>
              <a:t>C</a:t>
            </a:r>
            <a:r>
              <a:rPr lang="en-US" dirty="0" smtClean="0"/>
              <a:t>orrect  </a:t>
            </a:r>
            <a:r>
              <a:rPr lang="en-US" sz="2000" dirty="0" smtClean="0"/>
              <a:t>A</a:t>
            </a:r>
            <a:r>
              <a:rPr lang="en-US" dirty="0" smtClean="0"/>
              <a:t>nswer.                        </a:t>
            </a:r>
            <a:r>
              <a:rPr lang="en-US" dirty="0" smtClean="0"/>
              <a:t>                           </a:t>
            </a:r>
            <a:r>
              <a:rPr lang="en-US" u="sng" dirty="0" smtClean="0"/>
              <a:t>Date</a:t>
            </a:r>
            <a:r>
              <a:rPr lang="en-US" dirty="0" smtClean="0"/>
              <a:t>:- 02/12/2014.</a:t>
            </a:r>
          </a:p>
          <a:p>
            <a:r>
              <a:rPr lang="en-US" sz="2000" dirty="0" smtClean="0"/>
              <a:t> </a:t>
            </a:r>
            <a:r>
              <a:rPr lang="en-US" sz="2000" u="sng" dirty="0" smtClean="0"/>
              <a:t>I</a:t>
            </a:r>
            <a:r>
              <a:rPr lang="en-US" u="sng" dirty="0" smtClean="0"/>
              <a:t>nstruction:-</a:t>
            </a:r>
            <a:r>
              <a:rPr lang="en-US" dirty="0" smtClean="0"/>
              <a:t>  Count &amp; Circle the Correct Answer.                      </a:t>
            </a:r>
            <a:r>
              <a:rPr lang="en-US" u="sng" dirty="0" smtClean="0"/>
              <a:t>Class</a:t>
            </a:r>
            <a:r>
              <a:rPr lang="en-US" dirty="0" smtClean="0"/>
              <a:t>:- </a:t>
            </a:r>
            <a:r>
              <a:rPr lang="en-US" dirty="0" err="1" smtClean="0"/>
              <a:t>Jr.Kg</a:t>
            </a:r>
            <a:r>
              <a:rPr lang="en-US" dirty="0" smtClean="0"/>
              <a:t>.               -----------------------------------------------------------------------------------------------------------------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55448" y="1524000"/>
          <a:ext cx="8836152" cy="1143000"/>
        </p:xfrm>
        <a:graphic>
          <a:graphicData uri="http://schemas.openxmlformats.org/drawingml/2006/table">
            <a:tbl>
              <a:tblPr/>
              <a:tblGrid>
                <a:gridCol w="8836152"/>
              </a:tblGrid>
              <a:tr h="1143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57150" cmpd="sng">
                      <a:solidFill>
                        <a:schemeClr val="tx1"/>
                      </a:solidFill>
                      <a:prstDash val="soli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mpd="sng">
                      <a:solidFill>
                        <a:schemeClr val="tx1"/>
                      </a:solidFill>
                      <a:prstDash val="soli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52400" y="2706624"/>
          <a:ext cx="8839200" cy="1115568"/>
        </p:xfrm>
        <a:graphic>
          <a:graphicData uri="http://schemas.openxmlformats.org/drawingml/2006/table">
            <a:tbl>
              <a:tblPr/>
              <a:tblGrid>
                <a:gridCol w="8839200"/>
              </a:tblGrid>
              <a:tr h="111556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57150" cmpd="sng">
                      <a:solidFill>
                        <a:schemeClr val="tx1"/>
                      </a:solidFill>
                      <a:prstDash val="solid"/>
                    </a:lnL>
                    <a:lnR w="57150" cmpd="sng">
                      <a:solidFill>
                        <a:schemeClr val="tx1"/>
                      </a:solidFill>
                      <a:prstDash val="solid"/>
                    </a:lnR>
                    <a:lnT w="57150" cmpd="sng">
                      <a:solidFill>
                        <a:schemeClr val="tx1"/>
                      </a:solidFill>
                      <a:prstDash val="solid"/>
                    </a:lnT>
                    <a:lnB w="5715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52400" y="3831336"/>
          <a:ext cx="8845296" cy="1060704"/>
        </p:xfrm>
        <a:graphic>
          <a:graphicData uri="http://schemas.openxmlformats.org/drawingml/2006/table">
            <a:tbl>
              <a:tblPr/>
              <a:tblGrid>
                <a:gridCol w="8845296"/>
              </a:tblGrid>
              <a:tr h="106070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57150" cmpd="sng">
                      <a:solidFill>
                        <a:schemeClr val="tx1"/>
                      </a:solidFill>
                      <a:prstDash val="solid"/>
                    </a:lnL>
                    <a:lnR w="57150" cmpd="sng">
                      <a:solidFill>
                        <a:schemeClr val="tx1"/>
                      </a:solidFill>
                      <a:prstDash val="solid"/>
                    </a:lnR>
                    <a:lnT w="57150" cmpd="sng">
                      <a:solidFill>
                        <a:schemeClr val="tx1"/>
                      </a:solidFill>
                      <a:prstDash val="solid"/>
                    </a:lnT>
                    <a:lnB w="5715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52400" y="4873752"/>
          <a:ext cx="8839200" cy="960120"/>
        </p:xfrm>
        <a:graphic>
          <a:graphicData uri="http://schemas.openxmlformats.org/drawingml/2006/table">
            <a:tbl>
              <a:tblPr/>
              <a:tblGrid>
                <a:gridCol w="8839200"/>
              </a:tblGrid>
              <a:tr h="9601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57150" cmpd="sng">
                      <a:solidFill>
                        <a:schemeClr val="tx1"/>
                      </a:solidFill>
                      <a:prstDash val="solid"/>
                    </a:lnL>
                    <a:lnR w="57150" cmpd="sng">
                      <a:solidFill>
                        <a:schemeClr val="tx1"/>
                      </a:solidFill>
                      <a:prstDash val="solid"/>
                    </a:lnR>
                    <a:lnT w="57150" cmpd="sng">
                      <a:solidFill>
                        <a:schemeClr val="tx1"/>
                      </a:solidFill>
                      <a:prstDash val="solid"/>
                    </a:lnT>
                    <a:lnB w="5715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55448" y="5833872"/>
          <a:ext cx="8836152" cy="960120"/>
        </p:xfrm>
        <a:graphic>
          <a:graphicData uri="http://schemas.openxmlformats.org/drawingml/2006/table">
            <a:tbl>
              <a:tblPr/>
              <a:tblGrid>
                <a:gridCol w="8836152"/>
              </a:tblGrid>
              <a:tr h="9601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57150" cmpd="sng">
                      <a:solidFill>
                        <a:schemeClr val="tx1"/>
                      </a:solidFill>
                      <a:prstDash val="solid"/>
                    </a:lnL>
                    <a:lnR w="57150" cmpd="sng">
                      <a:solidFill>
                        <a:schemeClr val="tx1"/>
                      </a:solidFill>
                      <a:prstDash val="solid"/>
                    </a:lnR>
                    <a:lnT w="57150" cmpd="sng">
                      <a:solidFill>
                        <a:schemeClr val="tx1"/>
                      </a:solidFill>
                      <a:prstDash val="solid"/>
                    </a:lnT>
                    <a:lnB w="5715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026" name="Picture 2" descr="C:\Documents and Settings\JAYESHu\Local Settings\Temporary Internet Files\Content.IE5\SE57KCJN\MC900437042[1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1524000"/>
            <a:ext cx="1143000" cy="1143000"/>
          </a:xfrm>
          <a:prstGeom prst="rect">
            <a:avLst/>
          </a:prstGeom>
          <a:noFill/>
        </p:spPr>
      </p:pic>
      <p:pic>
        <p:nvPicPr>
          <p:cNvPr id="1027" name="Picture 3" descr="C:\Documents and Settings\JAYESHu\Local Settings\Temporary Internet Files\Content.IE5\SE57KCJN\MC900437042[1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9000" y="1524000"/>
            <a:ext cx="1143000" cy="1143000"/>
          </a:xfrm>
          <a:prstGeom prst="rect">
            <a:avLst/>
          </a:prstGeom>
          <a:noFill/>
        </p:spPr>
      </p:pic>
      <p:pic>
        <p:nvPicPr>
          <p:cNvPr id="1028" name="Picture 4" descr="C:\Documents and Settings\JAYESHu\Local Settings\Temporary Internet Files\Content.IE5\SE57KCJN\MC900437042[1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95800" y="1524000"/>
            <a:ext cx="1143000" cy="1143000"/>
          </a:xfrm>
          <a:prstGeom prst="rect">
            <a:avLst/>
          </a:prstGeom>
          <a:noFill/>
        </p:spPr>
      </p:pic>
      <p:pic>
        <p:nvPicPr>
          <p:cNvPr id="1029" name="Picture 5" descr="C:\Documents and Settings\JAYESHu\Local Settings\Temporary Internet Files\Content.IE5\SE57KCJN\MC900437042[1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9200" y="1524000"/>
            <a:ext cx="1143000" cy="1143000"/>
          </a:xfrm>
          <a:prstGeom prst="rect">
            <a:avLst/>
          </a:prstGeom>
          <a:noFill/>
        </p:spPr>
      </p:pic>
      <p:pic>
        <p:nvPicPr>
          <p:cNvPr id="1030" name="Picture 6" descr="C:\Documents and Settings\JAYESHu\Local Settings\Temporary Internet Files\Content.IE5\SE57KCJN\MC900437042[1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0" y="1524000"/>
            <a:ext cx="1143000" cy="1143000"/>
          </a:xfrm>
          <a:prstGeom prst="rect">
            <a:avLst/>
          </a:prstGeom>
          <a:noFill/>
        </p:spPr>
      </p:pic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6185647" y="1538344"/>
          <a:ext cx="977153" cy="1129552"/>
        </p:xfrm>
        <a:graphic>
          <a:graphicData uri="http://schemas.openxmlformats.org/drawingml/2006/table">
            <a:tbl>
              <a:tblPr/>
              <a:tblGrid>
                <a:gridCol w="977153"/>
              </a:tblGrid>
              <a:tr h="1129552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/>
                        <a:t>5</a:t>
                      </a:r>
                      <a:endParaRPr lang="en-US" sz="6000" dirty="0"/>
                    </a:p>
                  </a:txBody>
                  <a:tcPr>
                    <a:lnL w="57150" cmpd="sng">
                      <a:solidFill>
                        <a:schemeClr val="tx1"/>
                      </a:solidFill>
                      <a:prstDash val="solid"/>
                    </a:lnL>
                    <a:lnR w="57150" cmpd="sng">
                      <a:solidFill>
                        <a:schemeClr val="tx1"/>
                      </a:solidFill>
                      <a:prstDash val="solid"/>
                    </a:lnR>
                    <a:lnT w="57150" cmpd="sng">
                      <a:solidFill>
                        <a:schemeClr val="tx1"/>
                      </a:solidFill>
                      <a:prstDash val="solid"/>
                    </a:lnT>
                    <a:lnB w="5715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7162800" y="1538344"/>
          <a:ext cx="914400" cy="1108037"/>
        </p:xfrm>
        <a:graphic>
          <a:graphicData uri="http://schemas.openxmlformats.org/drawingml/2006/table">
            <a:tbl>
              <a:tblPr/>
              <a:tblGrid>
                <a:gridCol w="914400"/>
              </a:tblGrid>
              <a:tr h="1108037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/>
                        <a:t>3</a:t>
                      </a:r>
                      <a:endParaRPr lang="en-US" sz="6000" dirty="0"/>
                    </a:p>
                  </a:txBody>
                  <a:tcPr>
                    <a:lnL w="57150" cmpd="sng">
                      <a:solidFill>
                        <a:schemeClr val="tx1"/>
                      </a:solidFill>
                      <a:prstDash val="solid"/>
                    </a:lnL>
                    <a:lnR w="57150" cmpd="sng">
                      <a:solidFill>
                        <a:schemeClr val="tx1"/>
                      </a:solidFill>
                      <a:prstDash val="solid"/>
                    </a:lnR>
                    <a:lnT w="57150" cmpd="sng">
                      <a:solidFill>
                        <a:schemeClr val="tx1"/>
                      </a:solidFill>
                      <a:prstDash val="solid"/>
                    </a:lnT>
                    <a:lnB w="5715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8077200" y="1538344"/>
          <a:ext cx="883920" cy="1108037"/>
        </p:xfrm>
        <a:graphic>
          <a:graphicData uri="http://schemas.openxmlformats.org/drawingml/2006/table">
            <a:tbl>
              <a:tblPr/>
              <a:tblGrid>
                <a:gridCol w="883920"/>
              </a:tblGrid>
              <a:tr h="1108037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/>
                        <a:t>2</a:t>
                      </a:r>
                      <a:endParaRPr lang="en-US" sz="6000" dirty="0"/>
                    </a:p>
                  </a:txBody>
                  <a:tcPr>
                    <a:lnL w="57150" cmpd="sng">
                      <a:solidFill>
                        <a:schemeClr val="tx1"/>
                      </a:solidFill>
                      <a:prstDash val="solid"/>
                    </a:lnL>
                    <a:lnR w="57150" cmpd="sng">
                      <a:solidFill>
                        <a:schemeClr val="tx1"/>
                      </a:solidFill>
                      <a:prstDash val="solid"/>
                    </a:lnR>
                    <a:lnT w="57150" cmpd="sng">
                      <a:solidFill>
                        <a:schemeClr val="tx1"/>
                      </a:solidFill>
                      <a:prstDash val="solid"/>
                    </a:lnT>
                    <a:lnB w="5715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031" name="Picture 7" descr="C:\Documents and Settings\JAYESHu\Local Settings\Temporary Internet Files\Content.IE5\16DHRP5F\MC900403169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>
            <a:off x="685800" y="2743200"/>
            <a:ext cx="1066800" cy="966324"/>
          </a:xfrm>
          <a:prstGeom prst="rect">
            <a:avLst/>
          </a:prstGeom>
          <a:noFill/>
        </p:spPr>
      </p:pic>
      <p:pic>
        <p:nvPicPr>
          <p:cNvPr id="1032" name="Picture 8" descr="C:\Documents and Settings\JAYESHu\Local Settings\Temporary Internet Files\Content.IE5\16DHRP5F\MC900403169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3691269">
            <a:off x="1749498" y="2964710"/>
            <a:ext cx="1093600" cy="990600"/>
          </a:xfrm>
          <a:prstGeom prst="rect">
            <a:avLst/>
          </a:prstGeom>
          <a:noFill/>
        </p:spPr>
      </p:pic>
      <p:pic>
        <p:nvPicPr>
          <p:cNvPr id="1033" name="Picture 9" descr="C:\Documents and Settings\JAYESHu\Local Settings\Temporary Internet Files\Content.IE5\16DHRP5F\MC900403169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3649313">
            <a:off x="2971282" y="2966276"/>
            <a:ext cx="1091099" cy="988336"/>
          </a:xfrm>
          <a:prstGeom prst="rect">
            <a:avLst/>
          </a:prstGeom>
          <a:noFill/>
        </p:spPr>
      </p:pic>
      <p:pic>
        <p:nvPicPr>
          <p:cNvPr id="1034" name="Picture 10" descr="C:\Documents and Settings\JAYESHu\Local Settings\Temporary Internet Files\Content.IE5\16DHRP5F\MC900403169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3697876">
            <a:off x="4196409" y="2933187"/>
            <a:ext cx="1159590" cy="1050375"/>
          </a:xfrm>
          <a:prstGeom prst="rect">
            <a:avLst/>
          </a:prstGeom>
          <a:noFill/>
        </p:spPr>
      </p:pic>
      <p:graphicFrame>
        <p:nvGraphicFramePr>
          <p:cNvPr id="25" name="Table 24"/>
          <p:cNvGraphicFramePr>
            <a:graphicFrameLocks noGrp="1"/>
          </p:cNvGraphicFramePr>
          <p:nvPr/>
        </p:nvGraphicFramePr>
        <p:xfrm>
          <a:off x="6196404" y="2710927"/>
          <a:ext cx="966395" cy="2151530"/>
        </p:xfrm>
        <a:graphic>
          <a:graphicData uri="http://schemas.openxmlformats.org/drawingml/2006/table">
            <a:tbl>
              <a:tblPr/>
              <a:tblGrid>
                <a:gridCol w="966395"/>
              </a:tblGrid>
              <a:tr h="1075765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/>
                        <a:t>1</a:t>
                      </a:r>
                      <a:endParaRPr lang="en-US" sz="6000" dirty="0"/>
                    </a:p>
                  </a:txBody>
                  <a:tcPr>
                    <a:lnL w="57150" cmpd="sng">
                      <a:solidFill>
                        <a:schemeClr val="tx1"/>
                      </a:solidFill>
                      <a:prstDash val="solid"/>
                    </a:lnL>
                    <a:lnR w="57150" cmpd="sng">
                      <a:solidFill>
                        <a:schemeClr val="tx1"/>
                      </a:solidFill>
                      <a:prstDash val="solid"/>
                    </a:lnR>
                    <a:lnT w="57150" cmpd="sng">
                      <a:solidFill>
                        <a:schemeClr val="tx1"/>
                      </a:solidFill>
                      <a:prstDash val="soli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5765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/>
                        <a:t>5</a:t>
                      </a:r>
                      <a:endParaRPr lang="en-US" sz="6000" dirty="0"/>
                    </a:p>
                  </a:txBody>
                  <a:tcPr>
                    <a:lnL w="57150" cmpd="sng">
                      <a:solidFill>
                        <a:schemeClr val="tx1"/>
                      </a:solidFill>
                      <a:prstDash val="solid"/>
                    </a:lnL>
                    <a:lnR w="57150" cmpd="sng">
                      <a:solidFill>
                        <a:schemeClr val="tx1"/>
                      </a:solidFill>
                      <a:prstDash val="solid"/>
                    </a:lnR>
                    <a:lnT w="57150" cmpd="sng">
                      <a:solidFill>
                        <a:schemeClr val="tx1"/>
                      </a:solidFill>
                      <a:prstDash val="solid"/>
                    </a:lnT>
                    <a:lnB w="5715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26" name="Table 25"/>
          <p:cNvGraphicFramePr>
            <a:graphicFrameLocks noGrp="1"/>
          </p:cNvGraphicFramePr>
          <p:nvPr/>
        </p:nvGraphicFramePr>
        <p:xfrm>
          <a:off x="7162800" y="2700169"/>
          <a:ext cx="914400" cy="2176632"/>
        </p:xfrm>
        <a:graphic>
          <a:graphicData uri="http://schemas.openxmlformats.org/drawingml/2006/table">
            <a:tbl>
              <a:tblPr/>
              <a:tblGrid>
                <a:gridCol w="914400"/>
              </a:tblGrid>
              <a:tr h="1088316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/>
                        <a:t>4</a:t>
                      </a:r>
                      <a:endParaRPr lang="en-US" sz="6000" dirty="0"/>
                    </a:p>
                  </a:txBody>
                  <a:tcPr>
                    <a:lnL w="57150" cmpd="sng">
                      <a:solidFill>
                        <a:schemeClr val="tx1"/>
                      </a:solidFill>
                      <a:prstDash val="solid"/>
                    </a:lnL>
                    <a:lnR w="57150" cmpd="sng">
                      <a:solidFill>
                        <a:schemeClr val="tx1"/>
                      </a:solidFill>
                      <a:prstDash val="solid"/>
                    </a:lnR>
                    <a:lnT w="57150" cmpd="sng">
                      <a:solidFill>
                        <a:schemeClr val="tx1"/>
                      </a:solidFill>
                      <a:prstDash val="soli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8316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/>
                        <a:t>1</a:t>
                      </a:r>
                      <a:endParaRPr lang="en-US" sz="6000" dirty="0"/>
                    </a:p>
                  </a:txBody>
                  <a:tcPr>
                    <a:lnL w="57150" cmpd="sng">
                      <a:solidFill>
                        <a:schemeClr val="tx1"/>
                      </a:solidFill>
                      <a:prstDash val="solid"/>
                    </a:lnL>
                    <a:lnR w="57150" cmpd="sng">
                      <a:solidFill>
                        <a:schemeClr val="tx1"/>
                      </a:solidFill>
                      <a:prstDash val="solid"/>
                    </a:lnR>
                    <a:lnT w="57150" cmpd="sng">
                      <a:solidFill>
                        <a:schemeClr val="tx1"/>
                      </a:solidFill>
                      <a:prstDash val="solid"/>
                    </a:lnT>
                    <a:lnB w="5715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27" name="Table 26"/>
          <p:cNvGraphicFramePr>
            <a:graphicFrameLocks noGrp="1"/>
          </p:cNvGraphicFramePr>
          <p:nvPr/>
        </p:nvGraphicFramePr>
        <p:xfrm>
          <a:off x="8077200" y="2689412"/>
          <a:ext cx="883921" cy="2187388"/>
        </p:xfrm>
        <a:graphic>
          <a:graphicData uri="http://schemas.openxmlformats.org/drawingml/2006/table">
            <a:tbl>
              <a:tblPr/>
              <a:tblGrid>
                <a:gridCol w="883921"/>
              </a:tblGrid>
              <a:tr h="1093694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/>
                        <a:t>2</a:t>
                      </a:r>
                      <a:endParaRPr lang="en-US" sz="6000" dirty="0"/>
                    </a:p>
                  </a:txBody>
                  <a:tcPr>
                    <a:lnL w="57150" cmpd="sng">
                      <a:solidFill>
                        <a:schemeClr val="tx1"/>
                      </a:solidFill>
                      <a:prstDash val="solid"/>
                    </a:lnL>
                    <a:lnR w="57150" cmpd="sng">
                      <a:solidFill>
                        <a:schemeClr val="tx1"/>
                      </a:solidFill>
                      <a:prstDash val="solid"/>
                    </a:lnR>
                    <a:lnT w="57150" cmpd="sng">
                      <a:solidFill>
                        <a:schemeClr val="tx1"/>
                      </a:solidFill>
                      <a:prstDash val="soli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3694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/>
                        <a:t>2</a:t>
                      </a:r>
                      <a:endParaRPr lang="en-US" sz="6000" dirty="0"/>
                    </a:p>
                  </a:txBody>
                  <a:tcPr>
                    <a:lnL w="57150" cmpd="sng">
                      <a:solidFill>
                        <a:schemeClr val="tx1"/>
                      </a:solidFill>
                      <a:prstDash val="solid"/>
                    </a:lnL>
                    <a:lnR w="57150" cmpd="sng">
                      <a:solidFill>
                        <a:schemeClr val="tx1"/>
                      </a:solidFill>
                      <a:prstDash val="solid"/>
                    </a:lnR>
                    <a:lnT w="57150" cmpd="sng">
                      <a:solidFill>
                        <a:schemeClr val="tx1"/>
                      </a:solidFill>
                      <a:prstDash val="solid"/>
                    </a:lnT>
                    <a:lnB w="5715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036" name="Picture 12" descr="C:\Documents and Settings\JAYESHu\Local Settings\Temporary Internet Files\Content.IE5\16DHRP5F\MC900439783[1]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14400" y="4800600"/>
            <a:ext cx="1066800" cy="1066800"/>
          </a:xfrm>
          <a:prstGeom prst="rect">
            <a:avLst/>
          </a:prstGeom>
          <a:noFill/>
        </p:spPr>
      </p:pic>
      <p:pic>
        <p:nvPicPr>
          <p:cNvPr id="1037" name="Picture 13" descr="C:\Documents and Settings\JAYESHu\Local Settings\Temporary Internet Files\Content.IE5\16DHRP5F\MC900439783[1]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86000" y="4724400"/>
            <a:ext cx="1143000" cy="1143000"/>
          </a:xfrm>
          <a:prstGeom prst="rect">
            <a:avLst/>
          </a:prstGeom>
          <a:noFill/>
        </p:spPr>
      </p:pic>
      <p:pic>
        <p:nvPicPr>
          <p:cNvPr id="1038" name="Picture 14" descr="C:\Documents and Settings\JAYESHu\Local Settings\Temporary Internet Files\Content.IE5\16DHRP5F\MC900439783[1]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733800" y="4724400"/>
            <a:ext cx="1143000" cy="1143000"/>
          </a:xfrm>
          <a:prstGeom prst="rect">
            <a:avLst/>
          </a:prstGeom>
          <a:noFill/>
        </p:spPr>
      </p:pic>
      <p:graphicFrame>
        <p:nvGraphicFramePr>
          <p:cNvPr id="32" name="Table 31"/>
          <p:cNvGraphicFramePr>
            <a:graphicFrameLocks noGrp="1"/>
          </p:cNvGraphicFramePr>
          <p:nvPr/>
        </p:nvGraphicFramePr>
        <p:xfrm>
          <a:off x="6172200" y="4770121"/>
          <a:ext cx="1066800" cy="2011680"/>
        </p:xfrm>
        <a:graphic>
          <a:graphicData uri="http://schemas.openxmlformats.org/drawingml/2006/table">
            <a:tbl>
              <a:tblPr/>
              <a:tblGrid>
                <a:gridCol w="1066800"/>
              </a:tblGrid>
              <a:tr h="914401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/>
                        <a:t>5</a:t>
                      </a:r>
                      <a:endParaRPr lang="en-US" sz="6000" dirty="0"/>
                    </a:p>
                  </a:txBody>
                  <a:tcPr>
                    <a:lnL w="57150" cmpd="sng">
                      <a:solidFill>
                        <a:schemeClr val="tx1"/>
                      </a:solidFill>
                      <a:prstDash val="solid"/>
                    </a:lnL>
                    <a:lnR w="57150" cmpd="sng">
                      <a:solidFill>
                        <a:schemeClr val="tx1"/>
                      </a:solidFill>
                      <a:prstDash val="solid"/>
                    </a:lnR>
                    <a:lnT w="57150" cmpd="sng">
                      <a:noFill/>
                      <a:prstDash val="soli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4401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/>
                        <a:t>2</a:t>
                      </a:r>
                      <a:endParaRPr lang="en-US" sz="6000" dirty="0"/>
                    </a:p>
                  </a:txBody>
                  <a:tcPr>
                    <a:lnL w="57150" cmpd="sng">
                      <a:solidFill>
                        <a:schemeClr val="tx1"/>
                      </a:solidFill>
                      <a:prstDash val="solid"/>
                    </a:lnL>
                    <a:lnR w="57150" cmpd="sng">
                      <a:solidFill>
                        <a:schemeClr val="tx1"/>
                      </a:solidFill>
                      <a:prstDash val="solid"/>
                    </a:lnR>
                    <a:lnT w="57150" cmpd="sng">
                      <a:solidFill>
                        <a:schemeClr val="tx1"/>
                      </a:solidFill>
                      <a:prstDash val="solid"/>
                    </a:lnT>
                    <a:lnB w="5715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33" name="Table 32"/>
          <p:cNvGraphicFramePr>
            <a:graphicFrameLocks noGrp="1"/>
          </p:cNvGraphicFramePr>
          <p:nvPr/>
        </p:nvGraphicFramePr>
        <p:xfrm>
          <a:off x="7218381" y="4770120"/>
          <a:ext cx="858819" cy="2011680"/>
        </p:xfrm>
        <a:graphic>
          <a:graphicData uri="http://schemas.openxmlformats.org/drawingml/2006/table">
            <a:tbl>
              <a:tblPr/>
              <a:tblGrid>
                <a:gridCol w="858819"/>
              </a:tblGrid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/>
                        <a:t>4</a:t>
                      </a:r>
                      <a:endParaRPr lang="en-US" sz="6000" dirty="0"/>
                    </a:p>
                  </a:txBody>
                  <a:tcPr>
                    <a:lnL w="57150" cmpd="sng">
                      <a:solidFill>
                        <a:schemeClr val="tx1"/>
                      </a:solidFill>
                      <a:prstDash val="solid"/>
                    </a:lnL>
                    <a:lnR w="57150" cmpd="sng">
                      <a:solidFill>
                        <a:schemeClr val="tx1"/>
                      </a:solidFill>
                      <a:prstDash val="solid"/>
                    </a:lnR>
                    <a:lnT w="57150" cmpd="sng">
                      <a:noFill/>
                      <a:prstDash val="soli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/>
                        <a:t>1</a:t>
                      </a:r>
                      <a:endParaRPr lang="en-US" sz="6000" dirty="0"/>
                    </a:p>
                  </a:txBody>
                  <a:tcPr>
                    <a:lnL w="57150" cmpd="sng">
                      <a:solidFill>
                        <a:schemeClr val="tx1"/>
                      </a:solidFill>
                      <a:prstDash val="solid"/>
                    </a:lnL>
                    <a:lnR w="57150" cmpd="sng">
                      <a:solidFill>
                        <a:schemeClr val="tx1"/>
                      </a:solidFill>
                      <a:prstDash val="solid"/>
                    </a:lnR>
                    <a:lnT w="57150" cmpd="sng">
                      <a:solidFill>
                        <a:schemeClr val="tx1"/>
                      </a:solidFill>
                      <a:prstDash val="solid"/>
                    </a:lnT>
                    <a:lnB w="5715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34" name="Table 33"/>
          <p:cNvGraphicFramePr>
            <a:graphicFrameLocks noGrp="1"/>
          </p:cNvGraphicFramePr>
          <p:nvPr/>
        </p:nvGraphicFramePr>
        <p:xfrm>
          <a:off x="8077200" y="4770120"/>
          <a:ext cx="926951" cy="2011680"/>
        </p:xfrm>
        <a:graphic>
          <a:graphicData uri="http://schemas.openxmlformats.org/drawingml/2006/table">
            <a:tbl>
              <a:tblPr/>
              <a:tblGrid>
                <a:gridCol w="926951"/>
              </a:tblGrid>
              <a:tr h="952500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/>
                        <a:t>3</a:t>
                      </a:r>
                      <a:endParaRPr lang="en-US" sz="6000" dirty="0"/>
                    </a:p>
                  </a:txBody>
                  <a:tcPr>
                    <a:lnL w="57150" cmpd="sng">
                      <a:solidFill>
                        <a:schemeClr val="tx1"/>
                      </a:solidFill>
                      <a:prstDash val="solid"/>
                    </a:lnL>
                    <a:lnR w="57150" cmpd="sng">
                      <a:solidFill>
                        <a:schemeClr val="tx1"/>
                      </a:solidFill>
                      <a:prstDash val="solid"/>
                    </a:lnR>
                    <a:lnT w="57150" cmpd="sng">
                      <a:noFill/>
                      <a:prstDash val="soli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2500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/>
                        <a:t>5</a:t>
                      </a:r>
                      <a:endParaRPr lang="en-US" sz="6000" dirty="0"/>
                    </a:p>
                  </a:txBody>
                  <a:tcPr>
                    <a:lnL w="57150" cmpd="sng">
                      <a:solidFill>
                        <a:schemeClr val="tx1"/>
                      </a:solidFill>
                      <a:prstDash val="solid"/>
                    </a:lnL>
                    <a:lnR w="57150" cmpd="sng">
                      <a:solidFill>
                        <a:schemeClr val="tx1"/>
                      </a:solidFill>
                      <a:prstDash val="solid"/>
                    </a:lnR>
                    <a:lnT w="57150" cmpd="sng">
                      <a:solidFill>
                        <a:schemeClr val="tx1"/>
                      </a:solidFill>
                      <a:prstDash val="solid"/>
                    </a:lnT>
                    <a:lnB w="5715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039" name="Picture 15" descr="C:\Documents and Settings\JAYESHu\Local Settings\Temporary Internet Files\Content.IE5\U1YRYP87\MC900232180[1]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667000" y="5844411"/>
            <a:ext cx="1066800" cy="1013589"/>
          </a:xfrm>
          <a:prstGeom prst="rect">
            <a:avLst/>
          </a:prstGeom>
          <a:noFill/>
        </p:spPr>
      </p:pic>
      <p:sp>
        <p:nvSpPr>
          <p:cNvPr id="1040" name="filecab3"/>
          <p:cNvSpPr>
            <a:spLocks noEditPoints="1" noChangeArrowheads="1"/>
          </p:cNvSpPr>
          <p:nvPr/>
        </p:nvSpPr>
        <p:spPr bwMode="auto">
          <a:xfrm>
            <a:off x="3352800" y="3962400"/>
            <a:ext cx="1447800" cy="762000"/>
          </a:xfrm>
          <a:custGeom>
            <a:avLst/>
            <a:gdLst>
              <a:gd name="T0" fmla="*/ 10800 w 21600"/>
              <a:gd name="T1" fmla="*/ 0 h 21600"/>
              <a:gd name="T2" fmla="*/ 0 w 21600"/>
              <a:gd name="T3" fmla="*/ 0 h 21600"/>
              <a:gd name="T4" fmla="*/ 0 w 21600"/>
              <a:gd name="T5" fmla="*/ 10800 h 21600"/>
              <a:gd name="T6" fmla="*/ 0 w 21600"/>
              <a:gd name="T7" fmla="*/ 20367 h 21600"/>
              <a:gd name="T8" fmla="*/ 10800 w 21600"/>
              <a:gd name="T9" fmla="*/ 21600 h 21600"/>
              <a:gd name="T10" fmla="*/ 21600 w 21600"/>
              <a:gd name="T11" fmla="*/ 20367 h 21600"/>
              <a:gd name="T12" fmla="*/ 21600 w 21600"/>
              <a:gd name="T13" fmla="*/ 10800 h 21600"/>
              <a:gd name="T14" fmla="*/ 21600 w 21600"/>
              <a:gd name="T15" fmla="*/ 0 h 21600"/>
              <a:gd name="T16" fmla="*/ 1004 w 21600"/>
              <a:gd name="T17" fmla="*/ 511 h 21600"/>
              <a:gd name="T18" fmla="*/ 20542 w 21600"/>
              <a:gd name="T19" fmla="*/ 18765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10788" y="0"/>
                </a:moveTo>
                <a:lnTo>
                  <a:pt x="0" y="0"/>
                </a:lnTo>
                <a:lnTo>
                  <a:pt x="0" y="10800"/>
                </a:lnTo>
                <a:lnTo>
                  <a:pt x="0" y="19099"/>
                </a:lnTo>
                <a:lnTo>
                  <a:pt x="8466" y="19099"/>
                </a:lnTo>
                <a:lnTo>
                  <a:pt x="8490" y="19440"/>
                </a:lnTo>
                <a:lnTo>
                  <a:pt x="8537" y="20008"/>
                </a:lnTo>
                <a:lnTo>
                  <a:pt x="8607" y="20349"/>
                </a:lnTo>
                <a:lnTo>
                  <a:pt x="8701" y="20691"/>
                </a:lnTo>
                <a:lnTo>
                  <a:pt x="8842" y="21145"/>
                </a:lnTo>
                <a:lnTo>
                  <a:pt x="9053" y="21373"/>
                </a:lnTo>
                <a:lnTo>
                  <a:pt x="9264" y="21600"/>
                </a:lnTo>
                <a:lnTo>
                  <a:pt x="9545" y="21600"/>
                </a:lnTo>
                <a:lnTo>
                  <a:pt x="10718" y="21600"/>
                </a:lnTo>
                <a:lnTo>
                  <a:pt x="11891" y="21600"/>
                </a:lnTo>
                <a:lnTo>
                  <a:pt x="12266" y="21600"/>
                </a:lnTo>
                <a:lnTo>
                  <a:pt x="12477" y="21429"/>
                </a:lnTo>
                <a:lnTo>
                  <a:pt x="12618" y="21202"/>
                </a:lnTo>
                <a:lnTo>
                  <a:pt x="12758" y="20861"/>
                </a:lnTo>
                <a:lnTo>
                  <a:pt x="12922" y="20349"/>
                </a:lnTo>
                <a:lnTo>
                  <a:pt x="12993" y="19952"/>
                </a:lnTo>
                <a:lnTo>
                  <a:pt x="13016" y="19440"/>
                </a:lnTo>
                <a:lnTo>
                  <a:pt x="13063" y="19099"/>
                </a:lnTo>
                <a:lnTo>
                  <a:pt x="21600" y="19099"/>
                </a:lnTo>
                <a:lnTo>
                  <a:pt x="21600" y="10800"/>
                </a:lnTo>
                <a:lnTo>
                  <a:pt x="21600" y="0"/>
                </a:lnTo>
                <a:lnTo>
                  <a:pt x="10788" y="0"/>
                </a:lnTo>
                <a:close/>
                <a:moveTo>
                  <a:pt x="9053" y="19099"/>
                </a:moveTo>
                <a:lnTo>
                  <a:pt x="9053" y="19440"/>
                </a:lnTo>
                <a:lnTo>
                  <a:pt x="9076" y="19611"/>
                </a:lnTo>
                <a:lnTo>
                  <a:pt x="9123" y="19781"/>
                </a:lnTo>
                <a:lnTo>
                  <a:pt x="9193" y="20008"/>
                </a:lnTo>
                <a:lnTo>
                  <a:pt x="9264" y="20179"/>
                </a:lnTo>
                <a:lnTo>
                  <a:pt x="9334" y="20293"/>
                </a:lnTo>
                <a:lnTo>
                  <a:pt x="9405" y="20349"/>
                </a:lnTo>
                <a:lnTo>
                  <a:pt x="9545" y="20349"/>
                </a:lnTo>
                <a:lnTo>
                  <a:pt x="11891" y="20349"/>
                </a:lnTo>
                <a:lnTo>
                  <a:pt x="12031" y="20349"/>
                </a:lnTo>
                <a:lnTo>
                  <a:pt x="12172" y="20236"/>
                </a:lnTo>
                <a:lnTo>
                  <a:pt x="12266" y="20179"/>
                </a:lnTo>
                <a:lnTo>
                  <a:pt x="12336" y="20008"/>
                </a:lnTo>
                <a:lnTo>
                  <a:pt x="12383" y="19838"/>
                </a:lnTo>
                <a:lnTo>
                  <a:pt x="12430" y="19611"/>
                </a:lnTo>
                <a:lnTo>
                  <a:pt x="12477" y="19440"/>
                </a:lnTo>
                <a:lnTo>
                  <a:pt x="12477" y="19099"/>
                </a:lnTo>
                <a:lnTo>
                  <a:pt x="9053" y="19099"/>
                </a:lnTo>
                <a:close/>
              </a:path>
              <a:path w="21600" h="21600" extrusionOk="0">
                <a:moveTo>
                  <a:pt x="9053" y="19099"/>
                </a:moveTo>
                <a:lnTo>
                  <a:pt x="0" y="19099"/>
                </a:lnTo>
                <a:lnTo>
                  <a:pt x="21600" y="19099"/>
                </a:lnTo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1" name="filecab3"/>
          <p:cNvSpPr>
            <a:spLocks noEditPoints="1" noChangeArrowheads="1"/>
          </p:cNvSpPr>
          <p:nvPr/>
        </p:nvSpPr>
        <p:spPr bwMode="auto">
          <a:xfrm>
            <a:off x="1295400" y="3962400"/>
            <a:ext cx="1581150" cy="762000"/>
          </a:xfrm>
          <a:custGeom>
            <a:avLst/>
            <a:gdLst>
              <a:gd name="T0" fmla="*/ 10800 w 21600"/>
              <a:gd name="T1" fmla="*/ 0 h 21600"/>
              <a:gd name="T2" fmla="*/ 0 w 21600"/>
              <a:gd name="T3" fmla="*/ 0 h 21600"/>
              <a:gd name="T4" fmla="*/ 0 w 21600"/>
              <a:gd name="T5" fmla="*/ 10800 h 21600"/>
              <a:gd name="T6" fmla="*/ 0 w 21600"/>
              <a:gd name="T7" fmla="*/ 20367 h 21600"/>
              <a:gd name="T8" fmla="*/ 10800 w 21600"/>
              <a:gd name="T9" fmla="*/ 21600 h 21600"/>
              <a:gd name="T10" fmla="*/ 21600 w 21600"/>
              <a:gd name="T11" fmla="*/ 20367 h 21600"/>
              <a:gd name="T12" fmla="*/ 21600 w 21600"/>
              <a:gd name="T13" fmla="*/ 10800 h 21600"/>
              <a:gd name="T14" fmla="*/ 21600 w 21600"/>
              <a:gd name="T15" fmla="*/ 0 h 21600"/>
              <a:gd name="T16" fmla="*/ 1004 w 21600"/>
              <a:gd name="T17" fmla="*/ 511 h 21600"/>
              <a:gd name="T18" fmla="*/ 20542 w 21600"/>
              <a:gd name="T19" fmla="*/ 18765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10788" y="0"/>
                </a:moveTo>
                <a:lnTo>
                  <a:pt x="0" y="0"/>
                </a:lnTo>
                <a:lnTo>
                  <a:pt x="0" y="10800"/>
                </a:lnTo>
                <a:lnTo>
                  <a:pt x="0" y="19099"/>
                </a:lnTo>
                <a:lnTo>
                  <a:pt x="8466" y="19099"/>
                </a:lnTo>
                <a:lnTo>
                  <a:pt x="8490" y="19440"/>
                </a:lnTo>
                <a:lnTo>
                  <a:pt x="8537" y="20008"/>
                </a:lnTo>
                <a:lnTo>
                  <a:pt x="8607" y="20349"/>
                </a:lnTo>
                <a:lnTo>
                  <a:pt x="8701" y="20691"/>
                </a:lnTo>
                <a:lnTo>
                  <a:pt x="8842" y="21145"/>
                </a:lnTo>
                <a:lnTo>
                  <a:pt x="9053" y="21373"/>
                </a:lnTo>
                <a:lnTo>
                  <a:pt x="9264" y="21600"/>
                </a:lnTo>
                <a:lnTo>
                  <a:pt x="9545" y="21600"/>
                </a:lnTo>
                <a:lnTo>
                  <a:pt x="10718" y="21600"/>
                </a:lnTo>
                <a:lnTo>
                  <a:pt x="11891" y="21600"/>
                </a:lnTo>
                <a:lnTo>
                  <a:pt x="12266" y="21600"/>
                </a:lnTo>
                <a:lnTo>
                  <a:pt x="12477" y="21429"/>
                </a:lnTo>
                <a:lnTo>
                  <a:pt x="12618" y="21202"/>
                </a:lnTo>
                <a:lnTo>
                  <a:pt x="12758" y="20861"/>
                </a:lnTo>
                <a:lnTo>
                  <a:pt x="12922" y="20349"/>
                </a:lnTo>
                <a:lnTo>
                  <a:pt x="12993" y="19952"/>
                </a:lnTo>
                <a:lnTo>
                  <a:pt x="13016" y="19440"/>
                </a:lnTo>
                <a:lnTo>
                  <a:pt x="13063" y="19099"/>
                </a:lnTo>
                <a:lnTo>
                  <a:pt x="21600" y="19099"/>
                </a:lnTo>
                <a:lnTo>
                  <a:pt x="21600" y="10800"/>
                </a:lnTo>
                <a:lnTo>
                  <a:pt x="21600" y="0"/>
                </a:lnTo>
                <a:lnTo>
                  <a:pt x="10788" y="0"/>
                </a:lnTo>
                <a:close/>
                <a:moveTo>
                  <a:pt x="9053" y="19099"/>
                </a:moveTo>
                <a:lnTo>
                  <a:pt x="9053" y="19440"/>
                </a:lnTo>
                <a:lnTo>
                  <a:pt x="9076" y="19611"/>
                </a:lnTo>
                <a:lnTo>
                  <a:pt x="9123" y="19781"/>
                </a:lnTo>
                <a:lnTo>
                  <a:pt x="9193" y="20008"/>
                </a:lnTo>
                <a:lnTo>
                  <a:pt x="9264" y="20179"/>
                </a:lnTo>
                <a:lnTo>
                  <a:pt x="9334" y="20293"/>
                </a:lnTo>
                <a:lnTo>
                  <a:pt x="9405" y="20349"/>
                </a:lnTo>
                <a:lnTo>
                  <a:pt x="9545" y="20349"/>
                </a:lnTo>
                <a:lnTo>
                  <a:pt x="11891" y="20349"/>
                </a:lnTo>
                <a:lnTo>
                  <a:pt x="12031" y="20349"/>
                </a:lnTo>
                <a:lnTo>
                  <a:pt x="12172" y="20236"/>
                </a:lnTo>
                <a:lnTo>
                  <a:pt x="12266" y="20179"/>
                </a:lnTo>
                <a:lnTo>
                  <a:pt x="12336" y="20008"/>
                </a:lnTo>
                <a:lnTo>
                  <a:pt x="12383" y="19838"/>
                </a:lnTo>
                <a:lnTo>
                  <a:pt x="12430" y="19611"/>
                </a:lnTo>
                <a:lnTo>
                  <a:pt x="12477" y="19440"/>
                </a:lnTo>
                <a:lnTo>
                  <a:pt x="12477" y="19099"/>
                </a:lnTo>
                <a:lnTo>
                  <a:pt x="9053" y="19099"/>
                </a:lnTo>
                <a:close/>
              </a:path>
              <a:path w="21600" h="21600" extrusionOk="0">
                <a:moveTo>
                  <a:pt x="9053" y="19099"/>
                </a:moveTo>
                <a:lnTo>
                  <a:pt x="0" y="19099"/>
                </a:lnTo>
                <a:lnTo>
                  <a:pt x="21600" y="19099"/>
                </a:lnTo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42" name="Picture 18" descr="C:\Documents and Settings\JAYESHu\Local Settings\Temporary Internet Files\Content.IE5\SE57KCJN\MC900286398[1].wm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733800" y="4114800"/>
            <a:ext cx="381000" cy="337642"/>
          </a:xfrm>
          <a:prstGeom prst="rect">
            <a:avLst/>
          </a:prstGeom>
          <a:noFill/>
        </p:spPr>
      </p:pic>
      <p:pic>
        <p:nvPicPr>
          <p:cNvPr id="1043" name="Picture 19" descr="C:\Documents and Settings\JAYESHu\Local Settings\Temporary Internet Files\Content.IE5\SE57KCJN\MC900286398[1].wm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828800" y="4114800"/>
            <a:ext cx="343941" cy="3048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fade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turtl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381000"/>
            <a:ext cx="1758357" cy="16764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81000" y="685800"/>
            <a:ext cx="82296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u="sng" dirty="0" smtClean="0">
                <a:solidFill>
                  <a:srgbClr val="00B050"/>
                </a:solidFill>
                <a:latin typeface="Algerian" pitchFamily="82" charset="0"/>
              </a:rPr>
              <a:t>T</a:t>
            </a:r>
            <a:r>
              <a:rPr lang="en-US" sz="4000" b="1" u="sng" dirty="0" smtClean="0">
                <a:solidFill>
                  <a:srgbClr val="00B050"/>
                </a:solidFill>
                <a:latin typeface="Algerian" pitchFamily="82" charset="0"/>
              </a:rPr>
              <a:t>urtles</a:t>
            </a:r>
            <a:endParaRPr lang="en-US" sz="4000" b="1" dirty="0" smtClean="0">
              <a:solidFill>
                <a:srgbClr val="00B050"/>
              </a:solidFill>
              <a:latin typeface="Algerian" pitchFamily="82" charset="0"/>
            </a:endParaRPr>
          </a:p>
          <a:p>
            <a:pPr algn="ctr"/>
            <a:endParaRPr lang="en-US" b="1" dirty="0" smtClean="0"/>
          </a:p>
          <a:p>
            <a:pPr algn="ctr"/>
            <a:endParaRPr lang="en-US" b="1" dirty="0" smtClean="0"/>
          </a:p>
          <a:p>
            <a:pPr algn="ctr"/>
            <a:r>
              <a:rPr lang="en-US" b="1" dirty="0" smtClean="0"/>
              <a:t> </a:t>
            </a:r>
          </a:p>
          <a:p>
            <a:pPr algn="ctr"/>
            <a:r>
              <a:rPr lang="en-US" sz="2800" dirty="0" smtClean="0"/>
              <a:t>O</a:t>
            </a:r>
            <a:r>
              <a:rPr lang="en-US" sz="2800" dirty="0" smtClean="0">
                <a:solidFill>
                  <a:srgbClr val="00B0F0"/>
                </a:solidFill>
              </a:rPr>
              <a:t>ne</a:t>
            </a:r>
            <a:r>
              <a:rPr lang="en-US" sz="2800" dirty="0" smtClean="0"/>
              <a:t> baby </a:t>
            </a:r>
            <a:r>
              <a:rPr lang="en-US" sz="2800" dirty="0" smtClean="0">
                <a:solidFill>
                  <a:srgbClr val="00B050"/>
                </a:solidFill>
              </a:rPr>
              <a:t>turtle</a:t>
            </a:r>
            <a:r>
              <a:rPr lang="en-US" sz="2800" dirty="0" smtClean="0"/>
              <a:t> alone and new</a:t>
            </a:r>
          </a:p>
          <a:p>
            <a:pPr algn="ctr"/>
            <a:r>
              <a:rPr lang="en-US" sz="2800" dirty="0" smtClean="0"/>
              <a:t>Finds a friend, and then there are </a:t>
            </a:r>
            <a:r>
              <a:rPr lang="en-US" sz="2800" dirty="0" smtClean="0">
                <a:solidFill>
                  <a:srgbClr val="00B0F0"/>
                </a:solidFill>
              </a:rPr>
              <a:t>two</a:t>
            </a:r>
            <a:r>
              <a:rPr lang="en-US" sz="2800" dirty="0" smtClean="0"/>
              <a:t>.</a:t>
            </a:r>
          </a:p>
          <a:p>
            <a:pPr algn="ctr"/>
            <a:r>
              <a:rPr lang="en-US" sz="2800" dirty="0" smtClean="0">
                <a:solidFill>
                  <a:srgbClr val="00B0F0"/>
                </a:solidFill>
              </a:rPr>
              <a:t>Two</a:t>
            </a:r>
            <a:r>
              <a:rPr lang="en-US" sz="2800" dirty="0" smtClean="0"/>
              <a:t> baby </a:t>
            </a:r>
            <a:r>
              <a:rPr lang="en-US" sz="2800" dirty="0" smtClean="0">
                <a:solidFill>
                  <a:srgbClr val="00B050"/>
                </a:solidFill>
              </a:rPr>
              <a:t>turtles</a:t>
            </a:r>
            <a:r>
              <a:rPr lang="en-US" sz="2800" dirty="0" smtClean="0"/>
              <a:t> crawl down to the sea.</a:t>
            </a:r>
          </a:p>
          <a:p>
            <a:pPr algn="ctr"/>
            <a:r>
              <a:rPr lang="en-US" sz="2800" dirty="0" smtClean="0"/>
              <a:t>They find another, and then there are </a:t>
            </a:r>
            <a:r>
              <a:rPr lang="en-US" sz="2800" dirty="0" smtClean="0">
                <a:solidFill>
                  <a:srgbClr val="00B0F0"/>
                </a:solidFill>
              </a:rPr>
              <a:t>three</a:t>
            </a:r>
            <a:r>
              <a:rPr lang="en-US" sz="2800" dirty="0" smtClean="0"/>
              <a:t>.</a:t>
            </a:r>
          </a:p>
          <a:p>
            <a:pPr algn="ctr"/>
            <a:r>
              <a:rPr lang="en-US" sz="2800" dirty="0" smtClean="0">
                <a:solidFill>
                  <a:srgbClr val="00B0F0"/>
                </a:solidFill>
              </a:rPr>
              <a:t>Three</a:t>
            </a:r>
            <a:r>
              <a:rPr lang="en-US" sz="2800" dirty="0" smtClean="0"/>
              <a:t> baby </a:t>
            </a:r>
            <a:r>
              <a:rPr lang="en-US" sz="2800" dirty="0" smtClean="0">
                <a:solidFill>
                  <a:srgbClr val="00B050"/>
                </a:solidFill>
              </a:rPr>
              <a:t>turtles</a:t>
            </a:r>
            <a:r>
              <a:rPr lang="en-US" sz="2800" dirty="0" smtClean="0"/>
              <a:t> crawl along the shore.</a:t>
            </a:r>
          </a:p>
          <a:p>
            <a:pPr algn="ctr"/>
            <a:r>
              <a:rPr lang="en-US" sz="2800" dirty="0" smtClean="0"/>
              <a:t>They find another, and then there are </a:t>
            </a:r>
            <a:r>
              <a:rPr lang="en-US" sz="2800" dirty="0" smtClean="0">
                <a:solidFill>
                  <a:srgbClr val="00B0F0"/>
                </a:solidFill>
              </a:rPr>
              <a:t>four.</a:t>
            </a:r>
          </a:p>
          <a:p>
            <a:pPr algn="ctr"/>
            <a:r>
              <a:rPr lang="en-US" sz="2800" dirty="0" smtClean="0">
                <a:solidFill>
                  <a:srgbClr val="00B0F0"/>
                </a:solidFill>
              </a:rPr>
              <a:t>Four</a:t>
            </a:r>
            <a:r>
              <a:rPr lang="en-US" sz="2800" dirty="0" smtClean="0"/>
              <a:t> baby </a:t>
            </a:r>
            <a:r>
              <a:rPr lang="en-US" sz="2800" dirty="0" smtClean="0">
                <a:solidFill>
                  <a:srgbClr val="00B050"/>
                </a:solidFill>
              </a:rPr>
              <a:t>turtles</a:t>
            </a:r>
            <a:r>
              <a:rPr lang="en-US" sz="2800" dirty="0" smtClean="0"/>
              <a:t> go for a dive.</a:t>
            </a:r>
          </a:p>
          <a:p>
            <a:pPr algn="ctr"/>
            <a:r>
              <a:rPr lang="en-US" sz="2800" dirty="0" smtClean="0"/>
              <a:t>Up swims another, and then there are </a:t>
            </a:r>
            <a:r>
              <a:rPr lang="en-US" sz="2800" dirty="0" smtClean="0">
                <a:solidFill>
                  <a:srgbClr val="00B0F0"/>
                </a:solidFill>
              </a:rPr>
              <a:t>five</a:t>
            </a:r>
            <a:r>
              <a:rPr lang="en-US" sz="2800" dirty="0" smtClean="0"/>
              <a:t>.</a:t>
            </a:r>
          </a:p>
          <a:p>
            <a:pPr algn="ctr"/>
            <a:endParaRPr lang="en-US" dirty="0"/>
          </a:p>
        </p:txBody>
      </p:sp>
      <p:pic>
        <p:nvPicPr>
          <p:cNvPr id="6" name="Picture 5" descr="turtl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2800" y="304800"/>
            <a:ext cx="1758357" cy="1676400"/>
          </a:xfrm>
          <a:prstGeom prst="rect">
            <a:avLst/>
          </a:prstGeom>
        </p:spPr>
      </p:pic>
    </p:spTree>
  </p:cSld>
  <p:clrMapOvr>
    <a:masterClrMapping/>
  </p:clrMapOvr>
  <p:transition spd="med">
    <p:fade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2400"/>
            <a:ext cx="8839200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</a:t>
            </a:r>
            <a:r>
              <a:rPr lang="en-US" u="sng" dirty="0" smtClean="0"/>
              <a:t>Worksheet No:- </a:t>
            </a:r>
            <a:r>
              <a:rPr lang="en-US" dirty="0" smtClean="0"/>
              <a:t> </a:t>
            </a:r>
            <a:r>
              <a:rPr lang="en-US" sz="2000" dirty="0" smtClean="0"/>
              <a:t>5</a:t>
            </a:r>
            <a:r>
              <a:rPr lang="en-US" dirty="0" smtClean="0"/>
              <a:t>   (</a:t>
            </a:r>
            <a:r>
              <a:rPr lang="en-US" dirty="0" err="1" smtClean="0"/>
              <a:t>Organised</a:t>
            </a:r>
            <a:r>
              <a:rPr lang="en-US" dirty="0" smtClean="0"/>
              <a:t> Game).                                    </a:t>
            </a:r>
            <a:r>
              <a:rPr lang="en-US" u="sng" dirty="0" smtClean="0"/>
              <a:t>Name</a:t>
            </a:r>
            <a:r>
              <a:rPr lang="en-US" dirty="0" smtClean="0"/>
              <a:t>:- </a:t>
            </a:r>
          </a:p>
          <a:p>
            <a:r>
              <a:rPr lang="en-US" dirty="0" smtClean="0"/>
              <a:t>  </a:t>
            </a:r>
            <a:r>
              <a:rPr lang="en-US" u="sng" dirty="0" smtClean="0"/>
              <a:t>Aim</a:t>
            </a:r>
            <a:r>
              <a:rPr lang="en-US" dirty="0" smtClean="0"/>
              <a:t>:-  </a:t>
            </a:r>
            <a:r>
              <a:rPr lang="en-US" dirty="0" smtClean="0"/>
              <a:t>Stick Apple to Current Basket.                                   </a:t>
            </a:r>
            <a:r>
              <a:rPr lang="en-US" dirty="0" smtClean="0"/>
              <a:t>     </a:t>
            </a:r>
            <a:r>
              <a:rPr lang="en-US" u="sng" dirty="0" smtClean="0"/>
              <a:t>Date</a:t>
            </a:r>
            <a:r>
              <a:rPr lang="en-US" dirty="0" smtClean="0"/>
              <a:t>:- 02/12/2014.</a:t>
            </a:r>
          </a:p>
          <a:p>
            <a:r>
              <a:rPr lang="en-US" sz="2000" dirty="0" smtClean="0"/>
              <a:t> </a:t>
            </a:r>
            <a:r>
              <a:rPr lang="en-US" sz="2000" u="sng" dirty="0" smtClean="0"/>
              <a:t>I</a:t>
            </a:r>
            <a:r>
              <a:rPr lang="en-US" u="sng" dirty="0" smtClean="0"/>
              <a:t>nstruction:-</a:t>
            </a:r>
            <a:r>
              <a:rPr lang="en-US" dirty="0" smtClean="0"/>
              <a:t>  Take the apple cut-out &amp; stick they                       </a:t>
            </a:r>
            <a:r>
              <a:rPr lang="en-US" u="sng" dirty="0" smtClean="0"/>
              <a:t>Class</a:t>
            </a:r>
            <a:r>
              <a:rPr lang="en-US" dirty="0" smtClean="0"/>
              <a:t>:- </a:t>
            </a:r>
            <a:r>
              <a:rPr lang="en-US" dirty="0" err="1" smtClean="0"/>
              <a:t>Jr.Kg</a:t>
            </a:r>
            <a:r>
              <a:rPr lang="en-US" dirty="0" smtClean="0"/>
              <a:t>.</a:t>
            </a:r>
          </a:p>
          <a:p>
            <a:r>
              <a:rPr lang="en-US" dirty="0" smtClean="0"/>
              <a:t>                           to correct no basket.                                                                                                       -----------------------------------------------------------------------------------------------------------------</a:t>
            </a:r>
            <a:endParaRPr lang="en-US" dirty="0"/>
          </a:p>
        </p:txBody>
      </p:sp>
      <p:pic>
        <p:nvPicPr>
          <p:cNvPr id="8" name="Picture 7" descr="cutout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600" y="1905000"/>
            <a:ext cx="7239000" cy="4495800"/>
          </a:xfrm>
          <a:prstGeom prst="rect">
            <a:avLst/>
          </a:prstGeom>
        </p:spPr>
      </p:pic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935915" y="1828800"/>
          <a:ext cx="7368989" cy="4647304"/>
        </p:xfrm>
        <a:graphic>
          <a:graphicData uri="http://schemas.openxmlformats.org/drawingml/2006/table">
            <a:tbl>
              <a:tblPr/>
              <a:tblGrid>
                <a:gridCol w="7368989"/>
              </a:tblGrid>
              <a:tr h="464730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57150" cmpd="sng">
                      <a:solidFill>
                        <a:schemeClr val="tx1"/>
                      </a:solidFill>
                      <a:prstDash val="solid"/>
                    </a:lnL>
                    <a:lnR w="57150" cmpd="sng">
                      <a:solidFill>
                        <a:schemeClr val="tx1"/>
                      </a:solidFill>
                      <a:prstDash val="solid"/>
                    </a:lnR>
                    <a:lnT w="57150" cmpd="sng">
                      <a:solidFill>
                        <a:schemeClr val="tx1"/>
                      </a:solidFill>
                      <a:prstDash val="solid"/>
                    </a:lnT>
                    <a:lnB w="5715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fade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153400" cy="5440363"/>
          </a:xfrm>
          <a:noFill/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8000" dirty="0" smtClean="0">
                <a:solidFill>
                  <a:schemeClr val="accent1"/>
                </a:solidFill>
                <a:latin typeface="Algerian" pitchFamily="82" charset="0"/>
              </a:rPr>
              <a:t>     </a:t>
            </a:r>
          </a:p>
          <a:p>
            <a:pPr>
              <a:buNone/>
            </a:pPr>
            <a:endParaRPr lang="en-US" sz="8000" dirty="0" smtClean="0">
              <a:solidFill>
                <a:schemeClr val="accent1"/>
              </a:solidFill>
              <a:latin typeface="Algerian" pitchFamily="82" charset="0"/>
            </a:endParaRPr>
          </a:p>
          <a:p>
            <a:pPr>
              <a:buNone/>
            </a:pPr>
            <a:endParaRPr lang="en-US" sz="8000" dirty="0" smtClean="0">
              <a:solidFill>
                <a:schemeClr val="accent1"/>
              </a:solidFill>
              <a:latin typeface="Algerian" pitchFamily="82" charset="0"/>
            </a:endParaRPr>
          </a:p>
          <a:p>
            <a:pPr>
              <a:buNone/>
            </a:pPr>
            <a:r>
              <a:rPr lang="en-US" sz="8000" dirty="0" smtClean="0">
                <a:solidFill>
                  <a:schemeClr val="accent1"/>
                </a:solidFill>
                <a:latin typeface="Algerian" pitchFamily="82" charset="0"/>
              </a:rPr>
              <a:t>    </a:t>
            </a:r>
            <a:r>
              <a:rPr lang="en-US" sz="8000" u="sng" dirty="0" smtClean="0">
                <a:solidFill>
                  <a:schemeClr val="accent1"/>
                </a:solidFill>
                <a:latin typeface="Algerian" pitchFamily="82" charset="0"/>
              </a:rPr>
              <a:t>.</a:t>
            </a:r>
            <a:r>
              <a:rPr lang="en-US" sz="8500" u="sng" dirty="0" smtClean="0">
                <a:solidFill>
                  <a:schemeClr val="accent1"/>
                </a:solidFill>
                <a:latin typeface="Algerian" pitchFamily="82" charset="0"/>
              </a:rPr>
              <a:t>T</a:t>
            </a:r>
            <a:r>
              <a:rPr lang="en-US" sz="8000" u="sng" dirty="0" smtClean="0">
                <a:solidFill>
                  <a:schemeClr val="accent1"/>
                </a:solidFill>
                <a:latin typeface="Algerian" pitchFamily="82" charset="0"/>
              </a:rPr>
              <a:t>HANK YOU.</a:t>
            </a:r>
          </a:p>
          <a:p>
            <a:pPr>
              <a:buNone/>
            </a:pPr>
            <a:endParaRPr lang="en-US" sz="8000" dirty="0">
              <a:solidFill>
                <a:schemeClr val="accent1"/>
              </a:solidFill>
              <a:latin typeface="Algerian" pitchFamily="82" charset="0"/>
            </a:endParaRPr>
          </a:p>
        </p:txBody>
      </p:sp>
      <p:pic>
        <p:nvPicPr>
          <p:cNvPr id="4" name="Picture 3" descr="namaste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0" y="609600"/>
            <a:ext cx="2547938" cy="3933824"/>
          </a:xfrm>
          <a:prstGeom prst="rect">
            <a:avLst/>
          </a:prstGeom>
        </p:spPr>
      </p:pic>
    </p:spTree>
  </p:cSld>
  <p:clrMapOvr>
    <a:masterClrMapping/>
  </p:clrMapOvr>
  <p:transition spd="med">
    <p:fade/>
    <p:sndAc>
      <p:stSnd>
        <p:snd r:embed="rId2" name="applaus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7467600" cy="57451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600" u="sng" dirty="0" smtClean="0"/>
              <a:t>Class</a:t>
            </a:r>
            <a:r>
              <a:rPr lang="en-US" sz="2600" dirty="0" smtClean="0"/>
              <a:t>- </a:t>
            </a:r>
            <a:r>
              <a:rPr lang="en-US" sz="2600" dirty="0" err="1" smtClean="0"/>
              <a:t>Jr.Kg</a:t>
            </a:r>
            <a:r>
              <a:rPr lang="en-US" sz="26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sz="2600" u="sng" dirty="0" smtClean="0"/>
              <a:t>No of Students</a:t>
            </a:r>
            <a:r>
              <a:rPr lang="en-US" sz="2600" dirty="0" smtClean="0"/>
              <a:t>- </a:t>
            </a:r>
            <a:r>
              <a:rPr lang="en-US" sz="2800" dirty="0" smtClean="0"/>
              <a:t>20</a:t>
            </a:r>
            <a:r>
              <a:rPr lang="en-US" sz="26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sz="2600" u="sng" dirty="0" smtClean="0"/>
              <a:t>Aim</a:t>
            </a:r>
            <a:r>
              <a:rPr lang="en-US" sz="2600" dirty="0" smtClean="0"/>
              <a:t>- To Teach </a:t>
            </a:r>
            <a:r>
              <a:rPr lang="en-US" sz="2600" dirty="0" err="1" smtClean="0"/>
              <a:t>Childrens</a:t>
            </a:r>
            <a:r>
              <a:rPr lang="en-US" sz="2600" dirty="0" smtClean="0"/>
              <a:t> about Numbers.</a:t>
            </a:r>
          </a:p>
          <a:p>
            <a:pPr>
              <a:lnSpc>
                <a:spcPct val="150000"/>
              </a:lnSpc>
            </a:pPr>
            <a:r>
              <a:rPr lang="en-US" sz="2600" u="sng" dirty="0" smtClean="0"/>
              <a:t>Topic</a:t>
            </a:r>
            <a:r>
              <a:rPr lang="en-US" sz="2600" dirty="0" smtClean="0"/>
              <a:t>- Numbers(</a:t>
            </a:r>
            <a:r>
              <a:rPr lang="en-US" sz="2800" dirty="0" smtClean="0"/>
              <a:t>1 to 5</a:t>
            </a:r>
            <a:r>
              <a:rPr lang="en-US" sz="2600" dirty="0" smtClean="0"/>
              <a:t>).</a:t>
            </a:r>
          </a:p>
          <a:p>
            <a:pPr>
              <a:lnSpc>
                <a:spcPct val="150000"/>
              </a:lnSpc>
            </a:pPr>
            <a:r>
              <a:rPr lang="en-US" sz="2600" u="sng" dirty="0" smtClean="0"/>
              <a:t>Sub</a:t>
            </a:r>
            <a:r>
              <a:rPr lang="en-US" sz="2600" dirty="0" smtClean="0"/>
              <a:t>- </a:t>
            </a:r>
            <a:r>
              <a:rPr lang="en-US" sz="2600" dirty="0" err="1" smtClean="0"/>
              <a:t>Maths</a:t>
            </a:r>
            <a:r>
              <a:rPr lang="en-US" sz="2600" dirty="0" smtClean="0"/>
              <a:t>.</a:t>
            </a:r>
          </a:p>
          <a:p>
            <a:pPr>
              <a:lnSpc>
                <a:spcPct val="110000"/>
              </a:lnSpc>
            </a:pPr>
            <a:r>
              <a:rPr lang="en-US" sz="2600" u="sng" dirty="0" smtClean="0"/>
              <a:t>Specific Aim</a:t>
            </a:r>
            <a:r>
              <a:rPr lang="en-US" sz="2600" dirty="0" smtClean="0"/>
              <a:t>- To Teach </a:t>
            </a:r>
            <a:r>
              <a:rPr lang="en-US" sz="2600" dirty="0" err="1" smtClean="0"/>
              <a:t>Childrens</a:t>
            </a:r>
            <a:r>
              <a:rPr lang="en-US" sz="2600" dirty="0" smtClean="0"/>
              <a:t> how to Write Numbers </a:t>
            </a:r>
            <a:r>
              <a:rPr lang="en-US" sz="2800" dirty="0" smtClean="0"/>
              <a:t>1 to 5.</a:t>
            </a:r>
          </a:p>
          <a:p>
            <a:r>
              <a:rPr lang="en-US" sz="2600" u="sng" dirty="0" smtClean="0"/>
              <a:t>Previous Knowledge</a:t>
            </a:r>
            <a:r>
              <a:rPr lang="en-US" sz="2600" dirty="0" smtClean="0"/>
              <a:t>- Children will learn about Numbers.</a:t>
            </a:r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  <p:transition spd="med">
    <p:fade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52400"/>
            <a:ext cx="8534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lgerian" pitchFamily="82" charset="0"/>
              </a:rPr>
              <a:t>                           </a:t>
            </a:r>
          </a:p>
          <a:p>
            <a:r>
              <a:rPr lang="en-US" sz="2800" dirty="0">
                <a:latin typeface="Algerian" pitchFamily="82" charset="0"/>
              </a:rPr>
              <a:t> </a:t>
            </a:r>
            <a:r>
              <a:rPr lang="en-US" sz="2800" dirty="0" smtClean="0">
                <a:latin typeface="Algerian" pitchFamily="82" charset="0"/>
              </a:rPr>
              <a:t>                          </a:t>
            </a:r>
            <a:r>
              <a:rPr lang="en-US" sz="3600" u="sng" dirty="0" smtClean="0">
                <a:solidFill>
                  <a:schemeClr val="accent1"/>
                </a:solidFill>
                <a:latin typeface="Algerian" pitchFamily="82" charset="0"/>
              </a:rPr>
              <a:t>I</a:t>
            </a:r>
            <a:r>
              <a:rPr lang="en-US" sz="3200" u="sng" dirty="0" smtClean="0">
                <a:solidFill>
                  <a:schemeClr val="accent1"/>
                </a:solidFill>
                <a:latin typeface="Algerian" pitchFamily="82" charset="0"/>
              </a:rPr>
              <a:t>NTRODUCTION</a:t>
            </a:r>
            <a:endParaRPr lang="en-US" sz="3200" u="sng" dirty="0">
              <a:solidFill>
                <a:schemeClr val="accent1"/>
              </a:solidFill>
              <a:latin typeface="Algerian" pitchFamily="8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1000" y="2286000"/>
            <a:ext cx="7924800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 </a:t>
            </a:r>
            <a:r>
              <a:rPr lang="en-US" sz="2400" dirty="0" err="1" smtClean="0"/>
              <a:t>Childrens</a:t>
            </a:r>
            <a:r>
              <a:rPr lang="en-US" sz="2400" dirty="0" smtClean="0"/>
              <a:t> Today I will teach You Some thing New…</a:t>
            </a:r>
          </a:p>
          <a:p>
            <a:r>
              <a:rPr lang="en-US" sz="2400" dirty="0" smtClean="0"/>
              <a:t>How to Write Numbers in Sequence One by One. By easy method.</a:t>
            </a:r>
          </a:p>
          <a:p>
            <a:endParaRPr lang="en-US" sz="2400" dirty="0"/>
          </a:p>
          <a:p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 </a:t>
            </a:r>
            <a:r>
              <a:rPr lang="en-US" sz="2800" dirty="0" smtClean="0"/>
              <a:t>T</a:t>
            </a:r>
            <a:r>
              <a:rPr lang="en-US" sz="2400" dirty="0" smtClean="0"/>
              <a:t>hen I teach you there spelling.</a:t>
            </a:r>
            <a:endParaRPr lang="en-US" sz="2400" dirty="0"/>
          </a:p>
        </p:txBody>
      </p:sp>
    </p:spTree>
  </p:cSld>
  <p:clrMapOvr>
    <a:masterClrMapping/>
  </p:clrMapOvr>
  <p:transition spd="med">
    <p:fade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228600"/>
            <a:ext cx="57912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200" u="sng" dirty="0" smtClean="0">
              <a:latin typeface="Algerian" pitchFamily="82" charset="0"/>
            </a:endParaRPr>
          </a:p>
          <a:p>
            <a:pPr algn="ctr"/>
            <a:r>
              <a:rPr lang="en-US" sz="3600" u="sng" dirty="0" smtClean="0">
                <a:solidFill>
                  <a:schemeClr val="accent1"/>
                </a:solidFill>
                <a:latin typeface="Algerian" pitchFamily="82" charset="0"/>
              </a:rPr>
              <a:t>M</a:t>
            </a:r>
            <a:r>
              <a:rPr lang="en-US" sz="3200" u="sng" dirty="0" smtClean="0">
                <a:solidFill>
                  <a:schemeClr val="accent1"/>
                </a:solidFill>
                <a:latin typeface="Algerian" pitchFamily="82" charset="0"/>
              </a:rPr>
              <a:t>aterials</a:t>
            </a:r>
            <a:endParaRPr lang="en-US" sz="3200" u="sng" dirty="0">
              <a:solidFill>
                <a:schemeClr val="accent1"/>
              </a:solidFill>
              <a:latin typeface="Algerian" pitchFamily="8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1905000"/>
            <a:ext cx="8001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/>
              <a:t>  Through </a:t>
            </a:r>
            <a:r>
              <a:rPr lang="en-US" sz="3600" u="sng" dirty="0" smtClean="0"/>
              <a:t>P</a:t>
            </a:r>
            <a:r>
              <a:rPr lang="en-US" sz="2800" u="sng" dirty="0" smtClean="0"/>
              <a:t>ower </a:t>
            </a:r>
            <a:r>
              <a:rPr lang="en-US" sz="3200" u="sng" dirty="0" smtClean="0"/>
              <a:t>P</a:t>
            </a:r>
            <a:r>
              <a:rPr lang="en-US" sz="2800" u="sng" dirty="0" smtClean="0"/>
              <a:t>oint </a:t>
            </a:r>
            <a:r>
              <a:rPr lang="en-US" sz="3200" u="sng" dirty="0" smtClean="0"/>
              <a:t>P</a:t>
            </a:r>
            <a:r>
              <a:rPr lang="en-US" sz="2800" u="sng" dirty="0" smtClean="0"/>
              <a:t>resentation.(PPT).</a:t>
            </a:r>
          </a:p>
          <a:p>
            <a:r>
              <a:rPr lang="en-US" sz="2800" dirty="0" smtClean="0"/>
              <a:t>  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 </a:t>
            </a:r>
            <a:r>
              <a:rPr lang="en-US" sz="3600" u="sng" dirty="0" smtClean="0"/>
              <a:t>F</a:t>
            </a:r>
            <a:r>
              <a:rPr lang="en-US" sz="2800" u="sng" dirty="0" smtClean="0"/>
              <a:t>lash Cards.</a:t>
            </a:r>
          </a:p>
          <a:p>
            <a:r>
              <a:rPr lang="en-US" sz="2800" dirty="0" smtClean="0"/>
              <a:t> </a:t>
            </a:r>
            <a:endParaRPr lang="en-US" sz="2800" dirty="0"/>
          </a:p>
        </p:txBody>
      </p:sp>
    </p:spTree>
  </p:cSld>
  <p:clrMapOvr>
    <a:masterClrMapping/>
  </p:clrMapOvr>
  <p:transition spd="med">
    <p:fade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90800" y="381000"/>
            <a:ext cx="279007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lgerian" pitchFamily="82" charset="0"/>
              </a:rPr>
              <a:t> </a:t>
            </a:r>
            <a:r>
              <a:rPr lang="en-US" sz="3600" u="sng" dirty="0" smtClean="0">
                <a:solidFill>
                  <a:schemeClr val="accent1"/>
                </a:solidFill>
                <a:latin typeface="Algerian" pitchFamily="82" charset="0"/>
              </a:rPr>
              <a:t>I</a:t>
            </a:r>
            <a:r>
              <a:rPr lang="en-US" sz="2800" u="sng" dirty="0" smtClean="0">
                <a:solidFill>
                  <a:schemeClr val="accent1"/>
                </a:solidFill>
                <a:latin typeface="Algerian" pitchFamily="82" charset="0"/>
              </a:rPr>
              <a:t>nstruction</a:t>
            </a:r>
            <a:endParaRPr lang="en-US" sz="2800" dirty="0">
              <a:solidFill>
                <a:schemeClr val="accent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1143000"/>
            <a:ext cx="6019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/>
              <a:t> </a:t>
            </a:r>
            <a:r>
              <a:rPr lang="en-US" sz="3200" dirty="0" smtClean="0"/>
              <a:t>F</a:t>
            </a:r>
            <a:r>
              <a:rPr lang="en-US" sz="2800" dirty="0" smtClean="0"/>
              <a:t>or 1 Draw Standing </a:t>
            </a:r>
            <a:r>
              <a:rPr lang="en-US" sz="2800" dirty="0" err="1" smtClean="0"/>
              <a:t>Line.Like</a:t>
            </a:r>
            <a:r>
              <a:rPr lang="en-US" sz="2800" dirty="0"/>
              <a:t> </a:t>
            </a:r>
            <a:r>
              <a:rPr lang="en-US" sz="2800" dirty="0" smtClean="0"/>
              <a:t>this &amp; there spelling is one</a:t>
            </a:r>
            <a:endParaRPr lang="en-US" sz="2800" dirty="0"/>
          </a:p>
        </p:txBody>
      </p:sp>
      <p:pic>
        <p:nvPicPr>
          <p:cNvPr id="1027" name="Picture 3" descr="C:\Documents and Settings\JAYESHu\Local Settings\Temporary Internet Files\Content.IE5\U1YRYP87\MC900297967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62800" y="1066800"/>
            <a:ext cx="1622146" cy="730606"/>
          </a:xfrm>
          <a:prstGeom prst="rect">
            <a:avLst/>
          </a:prstGeom>
          <a:noFill/>
        </p:spPr>
      </p:pic>
      <p:sp>
        <p:nvSpPr>
          <p:cNvPr id="12" name="Rounded Rectangle 11"/>
          <p:cNvSpPr/>
          <p:nvPr/>
        </p:nvSpPr>
        <p:spPr>
          <a:xfrm>
            <a:off x="6781800" y="1524000"/>
            <a:ext cx="381000" cy="4191000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9600" y="2362200"/>
            <a:ext cx="32766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dirty="0" smtClean="0"/>
          </a:p>
          <a:p>
            <a:endParaRPr lang="en-US" sz="3200" dirty="0"/>
          </a:p>
          <a:p>
            <a:endParaRPr lang="en-US" sz="3200" dirty="0" smtClean="0"/>
          </a:p>
          <a:p>
            <a:endParaRPr lang="en-US" sz="3200" dirty="0"/>
          </a:p>
          <a:p>
            <a:endParaRPr lang="en-US" sz="3200" dirty="0" smtClean="0"/>
          </a:p>
          <a:p>
            <a:endParaRPr lang="en-US" sz="3200" dirty="0"/>
          </a:p>
          <a:p>
            <a:endParaRPr lang="en-US" sz="3200" dirty="0" smtClean="0"/>
          </a:p>
          <a:p>
            <a:r>
              <a:rPr lang="en-US" sz="3200" dirty="0"/>
              <a:t> </a:t>
            </a:r>
            <a:r>
              <a:rPr lang="en-US" sz="3200" dirty="0" smtClean="0"/>
              <a:t>       </a:t>
            </a:r>
            <a:r>
              <a:rPr lang="en-US" sz="3600" u="sng" dirty="0" smtClean="0">
                <a:latin typeface="Arial Rounded MT Bold" pitchFamily="34" charset="0"/>
              </a:rPr>
              <a:t>ONE</a:t>
            </a:r>
            <a:endParaRPr lang="en-US" sz="3600" u="sng" dirty="0">
              <a:latin typeface="Arial Rounded MT Bold" pitchFamily="34" charset="0"/>
            </a:endParaRPr>
          </a:p>
        </p:txBody>
      </p:sp>
      <p:pic>
        <p:nvPicPr>
          <p:cNvPr id="1028" name="Picture 4" descr="C:\Documents and Settings\JAYESHu\Local Settings\Temporary Internet Files\Content.IE5\16DHRP5F\MP900385751[1]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66800" y="2362200"/>
            <a:ext cx="2209800" cy="32766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fade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8.23312E-7 L -0.01667 0.71045 " pathEditMode="relative" rAng="0" ptsTypes="AA">
                                      <p:cBhvr>
                                        <p:cTn id="6" dur="5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" y="3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0"/>
                            </p:stCondLst>
                            <p:childTnLst>
                              <p:par>
                                <p:cTn id="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533400"/>
            <a:ext cx="5381505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en-US" sz="3000" b="1" dirty="0" smtClean="0"/>
              <a:t>F</a:t>
            </a:r>
            <a:r>
              <a:rPr lang="en-US" sz="3000" dirty="0" smtClean="0"/>
              <a:t>or </a:t>
            </a:r>
            <a:r>
              <a:rPr lang="en-US" sz="3000" b="1" dirty="0" smtClean="0"/>
              <a:t>2</a:t>
            </a:r>
            <a:r>
              <a:rPr lang="en-US" sz="3000" dirty="0" smtClean="0"/>
              <a:t> Draw Curve &amp; then a                	Sleeping Line, Like this        </a:t>
            </a:r>
            <a:endParaRPr lang="en-US" sz="3000" dirty="0"/>
          </a:p>
        </p:txBody>
      </p:sp>
      <p:sp>
        <p:nvSpPr>
          <p:cNvPr id="3" name="TextBox 2"/>
          <p:cNvSpPr txBox="1"/>
          <p:nvPr/>
        </p:nvSpPr>
        <p:spPr>
          <a:xfrm>
            <a:off x="533400" y="4343400"/>
            <a:ext cx="4267200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600" dirty="0" smtClean="0">
              <a:latin typeface="Arial Rounded MT Bold" pitchFamily="34" charset="0"/>
            </a:endParaRPr>
          </a:p>
          <a:p>
            <a:endParaRPr lang="en-US" sz="3600" dirty="0">
              <a:latin typeface="Arial Rounded MT Bold" pitchFamily="34" charset="0"/>
            </a:endParaRPr>
          </a:p>
          <a:p>
            <a:r>
              <a:rPr lang="en-US" sz="3600" dirty="0">
                <a:latin typeface="Arial Rounded MT Bold" pitchFamily="34" charset="0"/>
              </a:rPr>
              <a:t> </a:t>
            </a:r>
            <a:r>
              <a:rPr lang="en-US" sz="3600" dirty="0" smtClean="0">
                <a:latin typeface="Arial Rounded MT Bold" pitchFamily="34" charset="0"/>
              </a:rPr>
              <a:t>      </a:t>
            </a:r>
          </a:p>
          <a:p>
            <a:r>
              <a:rPr lang="en-US" sz="3600" dirty="0">
                <a:latin typeface="Arial Rounded MT Bold" pitchFamily="34" charset="0"/>
              </a:rPr>
              <a:t> </a:t>
            </a:r>
            <a:r>
              <a:rPr lang="en-US" sz="3600" dirty="0" smtClean="0">
                <a:latin typeface="Arial Rounded MT Bold" pitchFamily="34" charset="0"/>
              </a:rPr>
              <a:t>         </a:t>
            </a:r>
            <a:r>
              <a:rPr lang="en-US" sz="3800" u="sng" dirty="0" smtClean="0">
                <a:latin typeface="Arial Rounded MT Bold" pitchFamily="34" charset="0"/>
              </a:rPr>
              <a:t>TWO</a:t>
            </a:r>
            <a:endParaRPr lang="en-US" sz="3800" u="sng" dirty="0">
              <a:latin typeface="Arial Rounded MT Bold" pitchFamily="34" charset="0"/>
            </a:endParaRPr>
          </a:p>
        </p:txBody>
      </p:sp>
      <p:pic>
        <p:nvPicPr>
          <p:cNvPr id="2050" name="Picture 2" descr="C:\Documents and Settings\JAYESHu\Local Settings\Temporary Internet Files\Content.IE5\16DHRP5F\MP900385752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2057400"/>
            <a:ext cx="3048000" cy="3886200"/>
          </a:xfrm>
          <a:prstGeom prst="rect">
            <a:avLst/>
          </a:prstGeom>
          <a:noFill/>
        </p:spPr>
      </p:pic>
      <p:sp>
        <p:nvSpPr>
          <p:cNvPr id="8" name="Block Arc 7"/>
          <p:cNvSpPr/>
          <p:nvPr/>
        </p:nvSpPr>
        <p:spPr>
          <a:xfrm rot="5400000">
            <a:off x="4305300" y="1943100"/>
            <a:ext cx="3276600" cy="3505200"/>
          </a:xfrm>
          <a:prstGeom prst="blockArc">
            <a:avLst>
              <a:gd name="adj1" fmla="val 8395246"/>
              <a:gd name="adj2" fmla="val 923087"/>
              <a:gd name="adj3" fmla="val 20370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5410200" y="4648200"/>
            <a:ext cx="2971800" cy="685800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2" name="Picture 4" descr="C:\Documents and Settings\JAYESHu\Local Settings\Temporary Internet Files\Content.IE5\SE57KCJN\MC900297967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81600" y="2133600"/>
            <a:ext cx="2133600" cy="10668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fade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205 0.03146 C 0.0033 0.00024 0.07882 -0.03099 0.12604 -0.00832 C 0.17309 0.01434 0.21545 0.1087 0.21042 0.16698 C 0.20538 0.22503 0.1349 0.30435 0.09549 0.3402 C 0.05625 0.37605 -0.06719 0.37165 -0.02569 0.38183 C 0.01563 0.392 0.28247 0.39848 0.34462 0.40195 " pathEditMode="relative" rAng="0" ptsTypes="aaaaaA">
                                      <p:cBhvr>
                                        <p:cTn id="6" dur="5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" y="1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0"/>
                            </p:stCondLst>
                            <p:childTnLst>
                              <p:par>
                                <p:cTn id="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150" y="631825"/>
            <a:ext cx="7467600" cy="55927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F</a:t>
            </a:r>
            <a:r>
              <a:rPr lang="en-US" dirty="0" smtClean="0"/>
              <a:t>or </a:t>
            </a:r>
            <a:r>
              <a:rPr lang="en-US" b="1" dirty="0" smtClean="0"/>
              <a:t>3</a:t>
            </a:r>
            <a:r>
              <a:rPr lang="en-US" dirty="0" smtClean="0"/>
              <a:t> Draw A Curve &amp; Then </a:t>
            </a:r>
          </a:p>
          <a:p>
            <a:pPr>
              <a:buNone/>
            </a:pPr>
            <a:r>
              <a:rPr lang="en-US" dirty="0" smtClean="0"/>
              <a:t>      Other Curve</a:t>
            </a:r>
            <a:endParaRPr lang="en-US" dirty="0"/>
          </a:p>
        </p:txBody>
      </p:sp>
      <p:sp>
        <p:nvSpPr>
          <p:cNvPr id="4" name="Flowchart: Connector 3"/>
          <p:cNvSpPr/>
          <p:nvPr/>
        </p:nvSpPr>
        <p:spPr>
          <a:xfrm flipH="1">
            <a:off x="457200" y="762000"/>
            <a:ext cx="152400" cy="152400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6" name="Picture 4" descr="C:\Documents and Settings\JAYESHu\Local Settings\Temporary Internet Files\Content.IE5\X7FBLEJK\MP900385753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2133600"/>
            <a:ext cx="2743200" cy="3769519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990600" y="5943600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rial Rounded MT Bold" pitchFamily="34" charset="0"/>
              </a:rPr>
              <a:t>  </a:t>
            </a:r>
            <a:r>
              <a:rPr lang="en-US" sz="3600" b="1" u="sng" dirty="0" smtClean="0">
                <a:latin typeface="Arial Rounded MT Bold" pitchFamily="34" charset="0"/>
              </a:rPr>
              <a:t>T</a:t>
            </a:r>
            <a:r>
              <a:rPr lang="en-US" sz="3600" u="sng" dirty="0" smtClean="0">
                <a:latin typeface="Arial Rounded MT Bold" pitchFamily="34" charset="0"/>
              </a:rPr>
              <a:t>HREE</a:t>
            </a:r>
            <a:endParaRPr lang="en-US" sz="3600" u="sng" dirty="0">
              <a:latin typeface="Arial Rounded MT Bold" pitchFamily="34" charset="0"/>
            </a:endParaRPr>
          </a:p>
        </p:txBody>
      </p:sp>
      <p:sp>
        <p:nvSpPr>
          <p:cNvPr id="10" name="Block Arc 9"/>
          <p:cNvSpPr/>
          <p:nvPr/>
        </p:nvSpPr>
        <p:spPr>
          <a:xfrm rot="5048123">
            <a:off x="5303633" y="1596228"/>
            <a:ext cx="2302073" cy="2743200"/>
          </a:xfrm>
          <a:prstGeom prst="blockArc">
            <a:avLst>
              <a:gd name="adj1" fmla="val 8470686"/>
              <a:gd name="adj2" fmla="val 1904567"/>
              <a:gd name="adj3" fmla="val 26214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1" name="Block Arc 10"/>
          <p:cNvSpPr/>
          <p:nvPr/>
        </p:nvSpPr>
        <p:spPr>
          <a:xfrm rot="5071843">
            <a:off x="5043577" y="3435247"/>
            <a:ext cx="2701601" cy="2790363"/>
          </a:xfrm>
          <a:prstGeom prst="blockArc">
            <a:avLst>
              <a:gd name="adj1" fmla="val 10732205"/>
              <a:gd name="adj2" fmla="val 4442358"/>
              <a:gd name="adj3" fmla="val 23107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3074" name="Picture 2" descr="C:\Documents and Settings\JAYESHu\Local Settings\Temporary Internet Files\Content.IE5\SE57KCJN\MC900297967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62600" y="1981200"/>
            <a:ext cx="1927225" cy="12954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fade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441 -0.00786 C 0.01857 -0.04556 0.05173 -0.08326 0.08402 -0.07956 C 0.11631 -0.07586 0.16475 -0.0185 0.17968 0.01387 C 0.19461 0.04625 0.19097 0.08557 0.17361 0.1154 C 0.15625 0.14523 0.09756 0.18039 0.07517 0.19288 C 0.05277 0.20536 0.02534 0.18432 0.03923 0.19103 C 0.05312 0.19773 0.13385 0.19912 0.15868 0.23265 C 0.1835 0.26619 0.19444 0.34759 0.18854 0.39177 C 0.18263 0.43594 0.15052 0.47803 0.12291 0.49722 C 0.09531 0.51642 0.04774 0.51202 0.02291 0.50717 C -0.00191 0.50231 -0.01198 0.48358 -0.02639 0.46739 C -0.0408 0.4512 -0.05747 0.41929 -0.06372 0.40957 " pathEditMode="relative" rAng="0" ptsTypes="aaaaaaaaaaaA">
                                      <p:cBhvr>
                                        <p:cTn id="6" dur="5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" y="2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0"/>
                            </p:stCondLst>
                            <p:childTnLst>
                              <p:par>
                                <p:cTn id="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533400"/>
            <a:ext cx="8153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/>
              <a:t> </a:t>
            </a:r>
            <a:r>
              <a:rPr lang="en-US" sz="2800" b="1" dirty="0" smtClean="0"/>
              <a:t>F</a:t>
            </a:r>
            <a:r>
              <a:rPr lang="en-US" sz="2800" dirty="0" smtClean="0"/>
              <a:t>or </a:t>
            </a:r>
            <a:r>
              <a:rPr lang="en-US" sz="2800" b="1" dirty="0" smtClean="0"/>
              <a:t>4</a:t>
            </a:r>
            <a:r>
              <a:rPr lang="en-US" sz="2800" dirty="0" smtClean="0"/>
              <a:t> First Draw Standing Line, Sleeping Line 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  &amp; then again Standing Line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838200" y="5867400"/>
            <a:ext cx="297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    </a:t>
            </a:r>
            <a:r>
              <a:rPr lang="en-US" sz="3600" u="sng" dirty="0" smtClean="0"/>
              <a:t>FOUR</a:t>
            </a:r>
            <a:endParaRPr lang="en-US" sz="3600" u="sng" dirty="0"/>
          </a:p>
        </p:txBody>
      </p:sp>
      <p:pic>
        <p:nvPicPr>
          <p:cNvPr id="4098" name="Picture 2" descr="C:\Documents and Settings\JAYESHu\Local Settings\Temporary Internet Files\Content.IE5\X7FBLEJK\MP900385754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1905000"/>
            <a:ext cx="3048000" cy="3886200"/>
          </a:xfrm>
          <a:prstGeom prst="rect">
            <a:avLst/>
          </a:prstGeom>
          <a:noFill/>
        </p:spPr>
      </p:pic>
      <p:sp>
        <p:nvSpPr>
          <p:cNvPr id="7" name="Rounded Rectangle 6"/>
          <p:cNvSpPr/>
          <p:nvPr/>
        </p:nvSpPr>
        <p:spPr>
          <a:xfrm>
            <a:off x="6096000" y="1752600"/>
            <a:ext cx="381000" cy="2590800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248400" y="3810000"/>
            <a:ext cx="1524000" cy="533400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7620000" y="2895600"/>
            <a:ext cx="381000" cy="3124200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2" descr="C:\Documents and Settings\JAYESHu\Local Settings\Temporary Internet Files\Content.IE5\SE57KCJN\MC900297967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16775" y="1371600"/>
            <a:ext cx="1927225" cy="12954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fade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705 -0.04995 L -0.09705 0.33858 " pathEditMode="relative" rAng="0" ptsTypes="AA">
                                      <p:cBhvr>
                                        <p:cTn id="6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705 0.33857 L 0.06962 0.33857 " pathEditMode="relative" ptsTypes="AA">
                                      <p:cBhvr>
                                        <p:cTn id="9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205 0.10546 L 0.07205 0.6161 " pathEditMode="relative" ptsTypes="AA">
                                      <p:cBhvr>
                                        <p:cTn id="12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0"/>
            <a:ext cx="86868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dirty="0" smtClean="0"/>
          </a:p>
          <a:p>
            <a:endParaRPr lang="en-US" sz="2800" dirty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</a:t>
            </a:r>
            <a:r>
              <a:rPr lang="en-US" sz="3200" dirty="0" smtClean="0"/>
              <a:t>F</a:t>
            </a:r>
            <a:r>
              <a:rPr lang="en-US" sz="2800" dirty="0" smtClean="0"/>
              <a:t>or 5 First Draw Sleeping Line, Then a Small   	Standing Line &amp; then a Curve. 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990600" y="6019800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 Rounded MT Bold" pitchFamily="34" charset="0"/>
              </a:rPr>
              <a:t>    </a:t>
            </a:r>
            <a:r>
              <a:rPr lang="en-US" sz="3600" u="sng" dirty="0" smtClean="0">
                <a:latin typeface="Arial Rounded MT Bold" pitchFamily="34" charset="0"/>
              </a:rPr>
              <a:t>FIVE</a:t>
            </a:r>
            <a:endParaRPr lang="en-US" sz="3600" u="sng" dirty="0">
              <a:latin typeface="Arial Rounded MT Bold" pitchFamily="34" charset="0"/>
            </a:endParaRPr>
          </a:p>
        </p:txBody>
      </p:sp>
      <p:pic>
        <p:nvPicPr>
          <p:cNvPr id="5122" name="Picture 2" descr="C:\Documents and Settings\JAYESHu\Local Settings\Temporary Internet Files\Content.IE5\X7FBLEJK\MP900385755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2209800"/>
            <a:ext cx="2971800" cy="3810000"/>
          </a:xfrm>
          <a:prstGeom prst="rect">
            <a:avLst/>
          </a:prstGeom>
          <a:noFill/>
        </p:spPr>
      </p:pic>
      <p:sp>
        <p:nvSpPr>
          <p:cNvPr id="7" name="Rounded Rectangle 6"/>
          <p:cNvSpPr/>
          <p:nvPr/>
        </p:nvSpPr>
        <p:spPr>
          <a:xfrm>
            <a:off x="5486400" y="1905000"/>
            <a:ext cx="2438400" cy="685800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5486400" y="2057400"/>
            <a:ext cx="533400" cy="1752600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Block Arc 9"/>
          <p:cNvSpPr/>
          <p:nvPr/>
        </p:nvSpPr>
        <p:spPr>
          <a:xfrm rot="5400000">
            <a:off x="4457700" y="2705100"/>
            <a:ext cx="3200400" cy="3886200"/>
          </a:xfrm>
          <a:prstGeom prst="blockArc">
            <a:avLst>
              <a:gd name="adj1" fmla="val 10203477"/>
              <a:gd name="adj2" fmla="val 1588378"/>
              <a:gd name="adj3" fmla="val 22271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1" name="Picture 2" descr="C:\Documents and Settings\JAYESHu\Local Settings\Temporary Internet Files\Content.IE5\SE57KCJN\MC900297967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96200" y="1752600"/>
            <a:ext cx="1927225" cy="12954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fade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962 -0.00555 L -0.25538 -0.00555 " pathEditMode="relative" rAng="0" ptsTypes="AA">
                                      <p:cBhvr>
                                        <p:cTn id="6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1372 -0.07216 L -0.21372 0.20536 " pathEditMode="relative" rAng="0" ptsTypes="AA">
                                      <p:cBhvr>
                                        <p:cTn id="9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1372 0.20536 C -0.15139 0.20952 -0.08924 0.21415 -0.05695 0.25416 C -0.02465 0.29417 -0.01615 0.39408 -0.01997 0.44542 C -0.02361 0.49653 -0.04445 0.54116 -0.07882 0.56174 C -0.1132 0.58279 -0.19375 0.57493 -0.22587 0.56915 C -0.25816 0.56383 -0.26233 0.53769 -0.27136 0.52914 C -0.28021 0.52058 -0.28004 0.51965 -0.27952 0.51827 " pathEditMode="relative" rAng="0" ptsTypes="aaaaaaA">
                                      <p:cBhvr>
                                        <p:cTn id="12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" y="1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378</TotalTime>
  <Words>398</Words>
  <Application>Microsoft Office PowerPoint</Application>
  <PresentationFormat>On-screen Show (4:3)</PresentationFormat>
  <Paragraphs>112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Technic</vt:lpstr>
      <vt:lpstr>Lesson Plan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Plan</dc:title>
  <dc:creator>JAYESH</dc:creator>
  <cp:lastModifiedBy>JAYESH</cp:lastModifiedBy>
  <cp:revision>58</cp:revision>
  <dcterms:created xsi:type="dcterms:W3CDTF">2014-11-30T12:08:14Z</dcterms:created>
  <dcterms:modified xsi:type="dcterms:W3CDTF">2014-12-02T14:27:52Z</dcterms:modified>
</cp:coreProperties>
</file>